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428" r:id="rId2"/>
    <p:sldId id="445" r:id="rId3"/>
    <p:sldId id="483" r:id="rId4"/>
    <p:sldId id="478" r:id="rId5"/>
    <p:sldId id="484" r:id="rId6"/>
    <p:sldId id="479" r:id="rId7"/>
    <p:sldId id="482" r:id="rId8"/>
    <p:sldId id="485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493" r:id="rId17"/>
    <p:sldId id="495" r:id="rId18"/>
    <p:sldId id="496" r:id="rId19"/>
    <p:sldId id="522" r:id="rId20"/>
    <p:sldId id="523" r:id="rId21"/>
    <p:sldId id="497" r:id="rId22"/>
    <p:sldId id="498" r:id="rId23"/>
    <p:sldId id="499" r:id="rId24"/>
    <p:sldId id="500" r:id="rId25"/>
    <p:sldId id="501" r:id="rId26"/>
    <p:sldId id="502" r:id="rId27"/>
    <p:sldId id="503" r:id="rId28"/>
    <p:sldId id="504" r:id="rId29"/>
    <p:sldId id="505" r:id="rId30"/>
    <p:sldId id="506" r:id="rId31"/>
    <p:sldId id="507" r:id="rId32"/>
    <p:sldId id="508" r:id="rId33"/>
    <p:sldId id="509" r:id="rId34"/>
    <p:sldId id="510" r:id="rId35"/>
    <p:sldId id="511" r:id="rId36"/>
    <p:sldId id="512" r:id="rId37"/>
    <p:sldId id="513" r:id="rId38"/>
    <p:sldId id="524" r:id="rId39"/>
    <p:sldId id="525" r:id="rId40"/>
    <p:sldId id="514" r:id="rId41"/>
    <p:sldId id="515" r:id="rId42"/>
    <p:sldId id="526" r:id="rId43"/>
    <p:sldId id="527" r:id="rId44"/>
    <p:sldId id="516" r:id="rId45"/>
    <p:sldId id="517" r:id="rId46"/>
    <p:sldId id="518" r:id="rId47"/>
    <p:sldId id="519" r:id="rId48"/>
    <p:sldId id="520" r:id="rId49"/>
    <p:sldId id="521" r:id="rId50"/>
    <p:sldId id="528" r:id="rId51"/>
    <p:sldId id="480" r:id="rId52"/>
    <p:sldId id="481" r:id="rId53"/>
    <p:sldId id="470" r:id="rId54"/>
    <p:sldId id="469" r:id="rId55"/>
    <p:sldId id="471" r:id="rId56"/>
    <p:sldId id="474" r:id="rId57"/>
    <p:sldId id="472" r:id="rId58"/>
    <p:sldId id="473" r:id="rId59"/>
    <p:sldId id="475" r:id="rId60"/>
    <p:sldId id="476" r:id="rId61"/>
    <p:sldId id="477" r:id="rId62"/>
  </p:sldIdLst>
  <p:sldSz cx="12192000" cy="6858000"/>
  <p:notesSz cx="6858000" cy="9144000"/>
  <p:custDataLst>
    <p:tags r:id="rId6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CE8"/>
    <a:srgbClr val="000000"/>
    <a:srgbClr val="FE5F55"/>
    <a:srgbClr val="002C6F"/>
    <a:srgbClr val="FCFCFC"/>
    <a:srgbClr val="F46036"/>
    <a:srgbClr val="ECA400"/>
    <a:srgbClr val="CCEB9D"/>
    <a:srgbClr val="A5C94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4"/>
    <p:restoredTop sz="82751"/>
  </p:normalViewPr>
  <p:slideViewPr>
    <p:cSldViewPr snapToGrid="0" snapToObjects="1">
      <p:cViewPr varScale="1">
        <p:scale>
          <a:sx n="102" d="100"/>
          <a:sy n="102" d="100"/>
        </p:scale>
        <p:origin x="13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E3AB8-876E-1542-BA35-CC1AAFD17F71}" type="datetimeFigureOut">
              <a:rPr lang="de-DE" smtClean="0"/>
              <a:t>15.07.22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C1C61-5747-1145-9454-DA5BFFD99B8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06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vard_Mark_II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Herzich willkommen zum Thema Web – heute geht es um Webseiten und zwar: Wie kommen diese in den Browser der Nutzer und wie werden diese entwickelt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500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E" dirty="0"/>
              <a:t>nschließend search0.html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182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Herzich willkommen zum Thema Web – heute geht es um Webseiten und zwar: Wie kommen diese in den Browser der Nutzer und wie werden diese entwickelt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59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83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Herzich willkommen zum Thema Web – heute geht es um Webseiten und zwar: Wie kommen diese in den Browser der Nutzer und wie werden diese entwickelt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8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Fehler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führen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etwas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vorgesehen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Bugs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beheben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Name Bug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möglicherweise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Insekt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zurück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das 1947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Supercomputer Harvard Mark II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wurde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Fehler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Supercomputers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verursachte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https://en.wikipedia.org/wiki/Harvard_Mark_II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640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erst Demo mit Umschütten der Gläser, dann Codebeispiel und Bug – Danach </a:t>
            </a:r>
            <a:r>
              <a:rPr lang="de-DE" dirty="0" err="1"/>
              <a:t>swap.py</a:t>
            </a:r>
            <a:r>
              <a:rPr lang="de-DE" dirty="0"/>
              <a:t>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955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70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Vorläufer Arpanet verband US-amerikanische Universitäten, die für das Verteidigungsministerium forschten (seit 1968)</a:t>
            </a:r>
          </a:p>
          <a:p>
            <a:r>
              <a:rPr lang="de-DE" dirty="0"/>
              <a:t>Das heutige Internet verbindet alle per Kabel, WLAN oder Mobilfunk </a:t>
            </a:r>
            <a:r>
              <a:rPr lang="de-DE" i="1" dirty="0"/>
              <a:t>angeschlossenen</a:t>
            </a:r>
            <a:r>
              <a:rPr lang="de-DE" dirty="0"/>
              <a:t> Geräte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349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Beispiel: E-Mail</a:t>
            </a:r>
          </a:p>
          <a:p>
            <a:endParaRPr lang="en-DE" dirty="0"/>
          </a:p>
          <a:p>
            <a:r>
              <a:rPr lang="en-DE" dirty="0"/>
              <a:t>1. Inhalt schreiben, z.B. “Hallo, heute Mittag Mensa?”</a:t>
            </a:r>
          </a:p>
          <a:p>
            <a:r>
              <a:rPr lang="en-DE" dirty="0"/>
              <a:t>2. Umschlag beschriften mit zieladresse und absenderadresse</a:t>
            </a:r>
          </a:p>
          <a:p>
            <a:endParaRPr lang="en-DE" dirty="0"/>
          </a:p>
          <a:p>
            <a:r>
              <a:rPr lang="en-DE" dirty="0"/>
              <a:t>Ziel und Absenderadresse sind keine Adressen von Häusern, sondern Adressen von Rechnern im Internet – Das Protokoll IP bestimmt, wie diese Adressen aussehen</a:t>
            </a:r>
          </a:p>
          <a:p>
            <a:endParaRPr lang="en-DE" dirty="0"/>
          </a:p>
          <a:p>
            <a:r>
              <a:rPr lang="en-DE" dirty="0"/>
              <a:t>Dann – Was schreibt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20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(Internet Protocol)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beinhaltet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standardisierten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identifizieren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IP-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eindeutige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verbunden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das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gesendet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passiert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 auf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Eine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typischerweise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Format #.#.#.#,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wobei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für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Zahl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zwischen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und 255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Zahl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Größe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Byte,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besteht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Bytes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 Bits.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4 des IP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256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ca. 4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Milliarden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unterscheiden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Eine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6 des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128 Bits, um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deutlich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unterscheiden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können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verfügt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16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(Transmission Control Protocol)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empfangen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TCP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erlaubt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einzelnen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selben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anzubieten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Zahl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an die IP-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angehängt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Beispielsweise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Anfragen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Webseiten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den Port 80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gesendet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verschlüsselte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Webseiten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 Port 443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angefragt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19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Demo: Aufruf von http://www.oth-regensburg.de im Browser</a:t>
            </a:r>
          </a:p>
          <a:p>
            <a:r>
              <a:rPr lang="en-DE" dirty="0"/>
              <a:t>Man bekommt: https://www.oth-regensburg.de</a:t>
            </a:r>
          </a:p>
          <a:p>
            <a:endParaRPr lang="en-DE" dirty="0"/>
          </a:p>
          <a:p>
            <a:r>
              <a:rPr lang="en-DE" dirty="0"/>
              <a:t>Redirect zeigen! </a:t>
            </a:r>
          </a:p>
          <a:p>
            <a:endParaRPr lang="en-DE" dirty="0"/>
          </a:p>
          <a:p>
            <a:r>
              <a:rPr lang="en-DE" dirty="0"/>
              <a:t>Dann mit CURL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2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Herzich willkommen zum Thema Web – heute geht es um Webseiten und zwar: Wie kommen diese in den Browser der Nutzer und wie werden diese entwickelt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520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470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C1C61-5747-1145-9454-DA5BFFD99B8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63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7986D2F-0F73-764D-AE9E-FEB08E4222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298D59-EF5E-274B-B6E2-B2118FDB44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447" y="1132752"/>
            <a:ext cx="5676787" cy="1452268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 pitchFamily="2" charset="-34"/>
                <a:ea typeface="Helvetica Neue Light" panose="02000403000000020004" pitchFamily="2" charset="0"/>
                <a:cs typeface="Chakra Petch SemiBold" pitchFamily="2" charset="-34"/>
              </a:defRPr>
            </a:lvl1pPr>
          </a:lstStyle>
          <a:p>
            <a:r>
              <a:rPr lang="de-DE" dirty="0"/>
              <a:t>Challenge XX:</a:t>
            </a:r>
            <a:br>
              <a:rPr lang="de-DE" dirty="0"/>
            </a:br>
            <a:r>
              <a:rPr lang="de-DE" dirty="0"/>
              <a:t>Name der Challenge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40501-6DF5-DE43-8614-C73B3291A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4447" y="2678233"/>
            <a:ext cx="5676787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 panose="020F0302020204030203" pitchFamily="34" charset="77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Inhalt der Challenge &amp; Zuständige*</a:t>
            </a:r>
            <a:r>
              <a:rPr lang="de-DE" dirty="0" err="1"/>
              <a:t>r</a:t>
            </a:r>
            <a:r>
              <a:rPr lang="de-DE" dirty="0"/>
              <a:t> Professor*in 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F1E77327-8E90-2D41-BAC5-4C8A4FB7029A}"/>
              </a:ext>
            </a:extLst>
          </p:cNvPr>
          <p:cNvSpPr txBox="1">
            <a:spLocks/>
          </p:cNvSpPr>
          <p:nvPr userDrawn="1"/>
        </p:nvSpPr>
        <p:spPr>
          <a:xfrm>
            <a:off x="705010" y="6390298"/>
            <a:ext cx="5676787" cy="3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Helvetica Neue Light" panose="020004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Digital Skills | Technologische Skills | Web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9840C43-1AC7-9449-981E-80B08B695DB7}"/>
              </a:ext>
            </a:extLst>
          </p:cNvPr>
          <p:cNvSpPr/>
          <p:nvPr userDrawn="1"/>
        </p:nvSpPr>
        <p:spPr>
          <a:xfrm>
            <a:off x="1" y="6441084"/>
            <a:ext cx="764446" cy="101448"/>
          </a:xfrm>
          <a:prstGeom prst="rect">
            <a:avLst/>
          </a:prstGeom>
          <a:solidFill>
            <a:schemeClr val="tx1">
              <a:alpha val="649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146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lie mit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CA37422-AA5D-FA42-8B1A-137D163D67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B0A0D2-6F5E-3E42-901B-DB7C67AB0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 b="0" i="0">
                <a:latin typeface="Lato Light" panose="020F0302020204030203" pitchFamily="34" charset="77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000" b="0" i="0">
                <a:latin typeface="Lato Light" panose="020F0302020204030203" pitchFamily="34" charset="77"/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Lato Light" panose="020F0302020204030203" pitchFamily="34" charset="77"/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 sz="1600" b="0" i="0">
                <a:latin typeface="Lato Light" panose="020F0302020204030203" pitchFamily="34" charset="77"/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547CB9CB-CC06-2D4C-B9C7-6B1F030B609F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0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5293967-606C-AA4E-BD0A-4862DFB602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A90503-C5F2-5946-B56D-EDDE2AFED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5F84EE5-B287-8C4F-A094-7DA92E655C43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4133D0-15B3-A443-A57B-704DEEA6D5FA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3D6C7-4925-6A45-BA55-3B699D114D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594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Code_Ausnahmekomplet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68AB9D-1B80-3B40-AD10-C6CB2D33E8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8A90503-C5F2-5946-B56D-EDDE2AFED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5F84EE5-B287-8C4F-A094-7DA92E655C43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4133D0-15B3-A443-A57B-704DEEA6D5FA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3D6C7-4925-6A45-BA55-3B699D114D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CODE CODE CODE CODE CODE </a:t>
            </a:r>
          </a:p>
          <a:p>
            <a:pPr lvl="0"/>
            <a:r>
              <a:rPr lang="de-DE" dirty="0"/>
              <a:t>CODE CODE CODE CODE CODE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25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B8FA637-35BF-4145-99FC-327C63999244}"/>
              </a:ext>
            </a:extLst>
          </p:cNvPr>
          <p:cNvSpPr/>
          <p:nvPr userDrawn="1"/>
        </p:nvSpPr>
        <p:spPr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39DE08A-D285-D841-88BB-2444DFAC2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4061" y="1539582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1B315B3B-FD02-BD03-A6BB-98D375A5B6E5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</p:spTree>
    <p:extLst>
      <p:ext uri="{BB962C8B-B14F-4D97-AF65-F5344CB8AC3E}">
        <p14:creationId xmlns:p14="http://schemas.microsoft.com/office/powerpoint/2010/main" val="112994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16" name="Grafik 15" descr="Ein Bild, das Text, Monitor, Elektronik, Computer enthält.&#10;&#10;Automatisch generierte Beschreibung">
            <a:extLst>
              <a:ext uri="{FF2B5EF4-FFF2-40B4-BE49-F238E27FC236}">
                <a16:creationId xmlns:a16="http://schemas.microsoft.com/office/drawing/2014/main" id="{00768B70-714B-9147-9A17-4C77A5E8E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92" b="8538"/>
          <a:stretch/>
        </p:blipFill>
        <p:spPr>
          <a:xfrm>
            <a:off x="-1" y="1290253"/>
            <a:ext cx="7348451" cy="4720804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B96174F-3BA3-03B1-B22D-1C3E0A2C87EC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Web</a:t>
            </a:r>
          </a:p>
        </p:txBody>
      </p:sp>
    </p:spTree>
    <p:extLst>
      <p:ext uri="{BB962C8B-B14F-4D97-AF65-F5344CB8AC3E}">
        <p14:creationId xmlns:p14="http://schemas.microsoft.com/office/powerpoint/2010/main" val="381165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547CB9CB-CC06-2D4C-B9C7-6B1F030B609F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Challenge 4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83EC40-B41C-474F-A539-D38B031FC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2213" y="1015120"/>
            <a:ext cx="2646865" cy="52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2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8" name="Grafik 7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ED31D7B0-E742-9C4F-9C28-19803F2F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491" y="1524265"/>
            <a:ext cx="5664766" cy="3809469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49C87D29-312E-8B0E-227E-C282816274CC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48744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A3A9E9D-971E-6C47-914A-C7E888922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2EE9-BE70-0A42-B1E8-71842ED75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48" y="394313"/>
            <a:ext cx="10515600" cy="410730"/>
          </a:xfrm>
        </p:spPr>
        <p:txBody>
          <a:bodyPr>
            <a:noAutofit/>
          </a:bodyPr>
          <a:lstStyle>
            <a:lvl1pPr>
              <a:defRPr sz="3500" b="0" i="0"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0X Headline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B29861-E7D5-EB46-89A0-8A7981DF775B}"/>
              </a:ext>
            </a:extLst>
          </p:cNvPr>
          <p:cNvSpPr/>
          <p:nvPr userDrawn="1"/>
        </p:nvSpPr>
        <p:spPr>
          <a:xfrm>
            <a:off x="0" y="6519208"/>
            <a:ext cx="467360" cy="103207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0B50EE4-EEA4-524E-B524-165B682E5D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1659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 panose="020F0302020204030203" pitchFamily="34" charset="77"/>
              </a:defRPr>
            </a:lvl1pPr>
            <a:lvl2pPr>
              <a:defRPr sz="2000" b="0" i="0">
                <a:latin typeface="Lato Light" panose="020F0302020204030203" pitchFamily="34" charset="77"/>
              </a:defRPr>
            </a:lvl2pPr>
            <a:lvl3pPr>
              <a:defRPr sz="1800" b="0" i="0">
                <a:latin typeface="Lato Light" panose="020F0302020204030203" pitchFamily="34" charset="77"/>
              </a:defRPr>
            </a:lvl3pPr>
            <a:lvl4pPr>
              <a:defRPr sz="1600" b="0" i="0">
                <a:latin typeface="Lato Light" panose="020F0302020204030203" pitchFamily="34" charset="77"/>
              </a:defRPr>
            </a:lvl4pPr>
            <a:lvl5pPr>
              <a:defRPr sz="1600" b="0" i="0">
                <a:latin typeface="Lato Light" panose="020F0302020204030203" pitchFamily="34" charset="77"/>
              </a:defRPr>
            </a:lvl5pPr>
          </a:lstStyle>
          <a:p>
            <a:pPr lvl="0"/>
            <a:r>
              <a:rPr lang="de-DE" dirty="0"/>
              <a:t>Bild/Grafik </a:t>
            </a:r>
          </a:p>
        </p:txBody>
      </p:sp>
      <p:pic>
        <p:nvPicPr>
          <p:cNvPr id="8" name="Grafik 7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ED31D7B0-E742-9C4F-9C28-19803F2FE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B45CAB5A-CBDE-AB11-8C5A-5CD0B6380F5B}"/>
              </a:ext>
            </a:extLst>
          </p:cNvPr>
          <p:cNvSpPr txBox="1">
            <a:spLocks/>
          </p:cNvSpPr>
          <p:nvPr userDrawn="1"/>
        </p:nvSpPr>
        <p:spPr>
          <a:xfrm>
            <a:off x="419213" y="6384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 Skills | Technologische Skills | Python 1</a:t>
            </a:r>
          </a:p>
        </p:txBody>
      </p:sp>
    </p:spTree>
    <p:extLst>
      <p:ext uri="{BB962C8B-B14F-4D97-AF65-F5344CB8AC3E}">
        <p14:creationId xmlns:p14="http://schemas.microsoft.com/office/powerpoint/2010/main" val="51929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0527C0C-4DDD-B646-9A09-76A0515678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02153334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6C59717-0F4E-9747-BCCB-D77ED941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44EA24-52AA-6941-BDD8-22381B8C4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386DEF-6EBF-AA44-83B8-A33AB775A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45101-65EE-0048-9A14-29E3837D9AD2}" type="datetimeFigureOut">
              <a:rPr lang="de-DE" smtClean="0"/>
              <a:t>15.07.22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BB0A4-C7B0-3942-8CF9-2BD547FF4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633673-2F2E-424E-8CA9-EB4F2BF9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0E1B9-DFD7-0A42-890A-819B1ED8E01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70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7" r:id="rId5"/>
    <p:sldLayoutId id="2147483659" r:id="rId6"/>
    <p:sldLayoutId id="2147483660" r:id="rId7"/>
    <p:sldLayoutId id="2147483661" r:id="rId8"/>
    <p:sldLayoutId id="214748366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tring-methods" TargetMode="External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449F1B-5E82-C443-985A-20C78F2A2B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9299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78C24F6-2C2B-194E-9441-521E23DFF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447" y="1707332"/>
            <a:ext cx="7941142" cy="1805531"/>
          </a:xfrm>
        </p:spPr>
        <p:txBody>
          <a:bodyPr vert="horz">
            <a:normAutofit/>
          </a:bodyPr>
          <a:lstStyle/>
          <a:p>
            <a:r>
              <a:rPr lang="de-DE" sz="4000" dirty="0"/>
              <a:t>Challenge:</a:t>
            </a:r>
            <a:br>
              <a:rPr lang="de-DE" sz="4000" dirty="0"/>
            </a:br>
            <a:r>
              <a:rPr lang="de-DE" sz="4000" dirty="0"/>
              <a:t>Web</a:t>
            </a:r>
            <a:br>
              <a:rPr lang="de-DE" sz="4000" dirty="0"/>
            </a:br>
            <a:r>
              <a:rPr lang="de-DE" sz="2800" dirty="0"/>
              <a:t>Internet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C121D-07CF-0D43-99AD-53E68485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447" y="3606076"/>
            <a:ext cx="4114851" cy="1366825"/>
          </a:xfrm>
        </p:spPr>
        <p:txBody>
          <a:bodyPr>
            <a:normAutofit/>
          </a:bodyPr>
          <a:lstStyle/>
          <a:p>
            <a:r>
              <a:rPr lang="de-DE" dirty="0">
                <a:ea typeface="Roboto Light" panose="02000000000000000000" pitchFamily="2" charset="0"/>
                <a:cs typeface="Helvetica Neue Condensed Black" panose="02000503000000020004" pitchFamily="2" charset="0"/>
              </a:rPr>
              <a:t>Prof. Dr. Markus Heckner</a:t>
            </a:r>
            <a:endParaRPr lang="de-DE" dirty="0">
              <a:ea typeface="Roboto Light" panose="02000000000000000000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49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1D3DB-701A-2C50-33C9-694D9242C792}"/>
              </a:ext>
            </a:extLst>
          </p:cNvPr>
          <p:cNvSpPr txBox="1"/>
          <p:nvPr/>
        </p:nvSpPr>
        <p:spPr>
          <a:xfrm>
            <a:off x="676171" y="200994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Protokoll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6384335-9BBC-6B46-7C0B-771F30B88756}"/>
              </a:ext>
            </a:extLst>
          </p:cNvPr>
          <p:cNvSpPr/>
          <p:nvPr/>
        </p:nvSpPr>
        <p:spPr>
          <a:xfrm rot="16200000">
            <a:off x="1078572" y="1875609"/>
            <a:ext cx="304800" cy="13107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DF57D-3440-1776-0533-88C90E09E3D8}"/>
              </a:ext>
            </a:extLst>
          </p:cNvPr>
          <p:cNvSpPr txBox="1"/>
          <p:nvPr/>
        </p:nvSpPr>
        <p:spPr>
          <a:xfrm>
            <a:off x="2720003" y="200460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Domain-Name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20415B-5723-38D0-BA58-6DB9721BCB32}"/>
              </a:ext>
            </a:extLst>
          </p:cNvPr>
          <p:cNvSpPr/>
          <p:nvPr/>
        </p:nvSpPr>
        <p:spPr>
          <a:xfrm rot="16200000">
            <a:off x="3473228" y="1505625"/>
            <a:ext cx="304800" cy="20462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12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5" grpId="1" animBg="1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DA186-2BAF-8B21-544E-DA4D57F0081D}"/>
              </a:ext>
            </a:extLst>
          </p:cNvPr>
          <p:cNvSpPr txBox="1"/>
          <p:nvPr/>
        </p:nvSpPr>
        <p:spPr>
          <a:xfrm>
            <a:off x="4037424" y="3432455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Top-Level Domain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0817CD8-053A-9E63-4883-1A7C85F86463}"/>
              </a:ext>
            </a:extLst>
          </p:cNvPr>
          <p:cNvSpPr/>
          <p:nvPr/>
        </p:nvSpPr>
        <p:spPr>
          <a:xfrm rot="5400000">
            <a:off x="4208586" y="2988853"/>
            <a:ext cx="304800" cy="5754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194864-008D-4F05-ED33-920AEDD39B7D}"/>
              </a:ext>
            </a:extLst>
          </p:cNvPr>
          <p:cNvSpPr txBox="1"/>
          <p:nvPr/>
        </p:nvSpPr>
        <p:spPr>
          <a:xfrm>
            <a:off x="1282718" y="3424364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Hostname oder</a:t>
            </a:r>
            <a:b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Subdomain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1566B23-6302-8092-462A-6349A82A255F}"/>
              </a:ext>
            </a:extLst>
          </p:cNvPr>
          <p:cNvSpPr/>
          <p:nvPr/>
        </p:nvSpPr>
        <p:spPr>
          <a:xfrm rot="5400000">
            <a:off x="1999968" y="2945235"/>
            <a:ext cx="304800" cy="5754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881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4EA7E-1138-60E7-3CB7-8D848EAC2E61}"/>
              </a:ext>
            </a:extLst>
          </p:cNvPr>
          <p:cNvSpPr txBox="1"/>
          <p:nvPr/>
        </p:nvSpPr>
        <p:spPr>
          <a:xfrm>
            <a:off x="1857435" y="1963034"/>
            <a:ext cx="366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Fully-Qualified-Domain-Name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185C2BD-601E-7F0C-5545-CE7F6BD0F8E7}"/>
              </a:ext>
            </a:extLst>
          </p:cNvPr>
          <p:cNvSpPr/>
          <p:nvPr/>
        </p:nvSpPr>
        <p:spPr>
          <a:xfrm rot="16200000">
            <a:off x="3100533" y="1157492"/>
            <a:ext cx="304800" cy="2707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591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9D4A3-95AD-1571-35F7-E8D85E541E9E}"/>
              </a:ext>
            </a:extLst>
          </p:cNvPr>
          <p:cNvSpPr txBox="1"/>
          <p:nvPr/>
        </p:nvSpPr>
        <p:spPr>
          <a:xfrm>
            <a:off x="3724154" y="3441605"/>
            <a:ext cx="2154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Fragt die Startseite</a:t>
            </a:r>
          </a:p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einer Webseite an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037716A-56D6-A4A8-237F-77409E4569DD}"/>
              </a:ext>
            </a:extLst>
          </p:cNvPr>
          <p:cNvSpPr/>
          <p:nvPr/>
        </p:nvSpPr>
        <p:spPr>
          <a:xfrm rot="5400000">
            <a:off x="4572733" y="3186174"/>
            <a:ext cx="304800" cy="152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717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ACE-8454-7B8E-93FA-FC3EAFBD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URLs sind Adressen von Rechnern, die man in die Adresszeile eines Browsers eingeben kann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C16A-C785-ADF3-4753-41D45224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7" y="2663687"/>
            <a:ext cx="8380925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http://www.example.com/folder/file.html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9D4A3-95AD-1571-35F7-E8D85E541E9E}"/>
              </a:ext>
            </a:extLst>
          </p:cNvPr>
          <p:cNvSpPr txBox="1"/>
          <p:nvPr/>
        </p:nvSpPr>
        <p:spPr>
          <a:xfrm>
            <a:off x="5184808" y="3441605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Fragt eine Datei</a:t>
            </a:r>
          </a:p>
          <a:p>
            <a:pPr algn="l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 einem Ordner ab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037716A-56D6-A4A8-237F-77409E4569DD}"/>
              </a:ext>
            </a:extLst>
          </p:cNvPr>
          <p:cNvSpPr/>
          <p:nvPr/>
        </p:nvSpPr>
        <p:spPr>
          <a:xfrm rot="5400000">
            <a:off x="6069051" y="1689855"/>
            <a:ext cx="304800" cy="31454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32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1CA1-EC23-3076-5C01-97664176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Daten können per http über GET und POST übertragen werden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BBAE-3F49-D20A-7A7F-019B3A70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65278"/>
            <a:ext cx="5578252" cy="3497244"/>
          </a:xfrm>
        </p:spPr>
        <p:txBody>
          <a:bodyPr/>
          <a:lstStyle/>
          <a:p>
            <a:r>
              <a:rPr lang="en-DE" dirty="0"/>
              <a:t>GET – Teil der URL – Unsicher</a:t>
            </a:r>
          </a:p>
          <a:p>
            <a:r>
              <a:rPr lang="en-DE" dirty="0"/>
              <a:t>POST – Teil der eigentlichen Nachricht</a:t>
            </a:r>
          </a:p>
        </p:txBody>
      </p:sp>
    </p:spTree>
    <p:extLst>
      <p:ext uri="{BB962C8B-B14F-4D97-AF65-F5344CB8AC3E}">
        <p14:creationId xmlns:p14="http://schemas.microsoft.com/office/powerpoint/2010/main" val="369299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825D-28B2-0AA9-922E-E8B0A2F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GET-Request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EE4A-B855-8D31-3E4E-DB0199568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97540"/>
            <a:ext cx="5578252" cy="178785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GET / HTTP/1.1</a:t>
            </a:r>
          </a:p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Host: 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www.example.com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68D8C-3135-BC21-7789-3ACB5436D835}"/>
              </a:ext>
            </a:extLst>
          </p:cNvPr>
          <p:cNvSpPr txBox="1"/>
          <p:nvPr/>
        </p:nvSpPr>
        <p:spPr>
          <a:xfrm>
            <a:off x="4945848" y="2595828"/>
            <a:ext cx="9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http-</a:t>
            </a:r>
          </a:p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Header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E14435E-F8B2-7567-05FA-D474CF824B80}"/>
              </a:ext>
            </a:extLst>
          </p:cNvPr>
          <p:cNvSpPr/>
          <p:nvPr/>
        </p:nvSpPr>
        <p:spPr>
          <a:xfrm>
            <a:off x="4597221" y="2408990"/>
            <a:ext cx="304800" cy="10200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622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825D-28B2-0AA9-922E-E8B0A2F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EE4A-B855-8D31-3E4E-DB0199568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97540"/>
            <a:ext cx="5578252" cy="178785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Content-Type: text/html</a:t>
            </a:r>
          </a:p>
          <a:p>
            <a:pPr marL="0" indent="0"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...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A8B3B-834A-A134-4BE5-277E90D653ED}"/>
              </a:ext>
            </a:extLst>
          </p:cNvPr>
          <p:cNvSpPr txBox="1"/>
          <p:nvPr/>
        </p:nvSpPr>
        <p:spPr>
          <a:xfrm>
            <a:off x="5369918" y="2595829"/>
            <a:ext cx="9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http-</a:t>
            </a:r>
          </a:p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Header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F1E1783-8E3C-D431-C346-CF49FD980BB4}"/>
              </a:ext>
            </a:extLst>
          </p:cNvPr>
          <p:cNvSpPr/>
          <p:nvPr/>
        </p:nvSpPr>
        <p:spPr>
          <a:xfrm>
            <a:off x="5021291" y="2408991"/>
            <a:ext cx="304800" cy="10200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A2E8A-28D5-CC05-AC0D-9AAA05BEFD62}"/>
              </a:ext>
            </a:extLst>
          </p:cNvPr>
          <p:cNvSpPr txBox="1"/>
          <p:nvPr/>
        </p:nvSpPr>
        <p:spPr>
          <a:xfrm>
            <a:off x="5418719" y="3440613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http-</a:t>
            </a:r>
          </a:p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Body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8AB2612-6F5A-BB7F-8AF6-2E6CD023A2E2}"/>
              </a:ext>
            </a:extLst>
          </p:cNvPr>
          <p:cNvSpPr/>
          <p:nvPr/>
        </p:nvSpPr>
        <p:spPr>
          <a:xfrm>
            <a:off x="5021291" y="3517549"/>
            <a:ext cx="304800" cy="5100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FDBBE-6952-7F3F-1BD7-9629441963D2}"/>
              </a:ext>
            </a:extLst>
          </p:cNvPr>
          <p:cNvSpPr txBox="1"/>
          <p:nvPr/>
        </p:nvSpPr>
        <p:spPr>
          <a:xfrm>
            <a:off x="10657313" y="6209234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</a:t>
            </a:r>
          </a:p>
        </p:txBody>
      </p:sp>
      <p:pic>
        <p:nvPicPr>
          <p:cNvPr id="1026" name="Picture 2" descr="Google Chrome: Sicher surfen – Apps bei Google Play">
            <a:extLst>
              <a:ext uri="{FF2B5EF4-FFF2-40B4-BE49-F238E27FC236}">
                <a16:creationId xmlns:a16="http://schemas.microsoft.com/office/drawing/2014/main" id="{91656C8E-0A04-3A3A-6325-8C08D53B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186" y="6191411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Replit - Wikipedia">
            <a:extLst>
              <a:ext uri="{FF2B5EF4-FFF2-40B4-BE49-F238E27FC236}">
                <a16:creationId xmlns:a16="http://schemas.microsoft.com/office/drawing/2014/main" id="{88A9C49B-C3F2-835B-D9A8-75CCBF0B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422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2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5" grpId="1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21CA-B258-009A-3524-B1C3EAB1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HTTP Statuscodes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99C2F-B57F-04A1-0991-ADBC7E7A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549400"/>
            <a:ext cx="5578252" cy="46355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200 OK</a:t>
            </a:r>
          </a:p>
          <a:p>
            <a:r>
              <a:rPr lang="en-GB" dirty="0"/>
              <a:t>301 Moved Permanently</a:t>
            </a:r>
          </a:p>
          <a:p>
            <a:r>
              <a:rPr lang="en-GB" dirty="0"/>
              <a:t>302 Found</a:t>
            </a:r>
          </a:p>
          <a:p>
            <a:r>
              <a:rPr lang="en-GB" dirty="0"/>
              <a:t>304 Not Modified</a:t>
            </a:r>
          </a:p>
          <a:p>
            <a:r>
              <a:rPr lang="en-GB" dirty="0"/>
              <a:t>307 Temporary Redirect</a:t>
            </a:r>
          </a:p>
          <a:p>
            <a:r>
              <a:rPr lang="en-GB" dirty="0"/>
              <a:t>401 Unauthorized</a:t>
            </a:r>
          </a:p>
          <a:p>
            <a:r>
              <a:rPr lang="en-GB" dirty="0"/>
              <a:t>403 Forbidden</a:t>
            </a:r>
          </a:p>
          <a:p>
            <a:r>
              <a:rPr lang="en-GB" dirty="0"/>
              <a:t>404 Not Found - Ein </a:t>
            </a:r>
            <a:r>
              <a:rPr lang="en-GB" dirty="0" err="1"/>
              <a:t>Klassiker</a:t>
            </a:r>
            <a:endParaRPr lang="en-GB" dirty="0"/>
          </a:p>
          <a:p>
            <a:r>
              <a:rPr lang="en-GB" dirty="0"/>
              <a:t>418 I'm a Teapot - </a:t>
            </a:r>
            <a:r>
              <a:rPr lang="en-GB" dirty="0" err="1"/>
              <a:t>Aprilscherz</a:t>
            </a:r>
            <a:endParaRPr lang="en-GB" dirty="0"/>
          </a:p>
          <a:p>
            <a:r>
              <a:rPr lang="en-GB" dirty="0"/>
              <a:t>500 Internal Server Error - </a:t>
            </a:r>
            <a:r>
              <a:rPr lang="en-GB" dirty="0" err="1"/>
              <a:t>Ausgelöst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Bug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serverseitigen</a:t>
            </a:r>
            <a:r>
              <a:rPr lang="en-GB" dirty="0"/>
              <a:t> Code</a:t>
            </a:r>
          </a:p>
          <a:p>
            <a:r>
              <a:rPr lang="en-GB" dirty="0"/>
              <a:t>503 Service Unavailable</a:t>
            </a:r>
          </a:p>
          <a:p>
            <a:r>
              <a:rPr lang="en-GB" dirty="0"/>
              <a:t>...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7825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7667-1E5D-54AB-C91A-A7B46F6F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9A84-A987-A829-F3E8-5B55D5A21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909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64E5AEB-7C96-324B-9CE8-3536DA5F90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64E5AEB-7C96-324B-9CE8-3536DA5F9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D33BE2D-FC00-84AE-C5F1-9EEBFF90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2"/>
            <a:ext cx="10515600" cy="690471"/>
          </a:xfrm>
        </p:spPr>
        <p:txBody>
          <a:bodyPr anchor="t"/>
          <a:lstStyle/>
          <a:p>
            <a:r>
              <a:rPr lang="de-DE" sz="3200" dirty="0"/>
              <a:t>Arpanet als erstes Netzwerk miteinander kommunizierender Rechner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A3FB3E-D770-BD6C-CA23-E0257CD7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106" y="1731257"/>
            <a:ext cx="5578252" cy="37887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31D6C-561A-471C-7DF0-70AFF717086A}"/>
              </a:ext>
            </a:extLst>
          </p:cNvPr>
          <p:cNvSpPr txBox="1"/>
          <p:nvPr/>
        </p:nvSpPr>
        <p:spPr>
          <a:xfrm>
            <a:off x="517747" y="5939426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Bildquelle: 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CS50</a:t>
            </a:r>
            <a:endParaRPr lang="en-DE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05753-0CF4-9EF3-FA41-06A6623EF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6" y="1643777"/>
            <a:ext cx="5224054" cy="35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5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449F1B-5E82-C443-985A-20C78F2A2B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7449F1B-5E82-C443-985A-20C78F2A2B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78C24F6-2C2B-194E-9441-521E23DFF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447" y="1707332"/>
            <a:ext cx="7941142" cy="1805531"/>
          </a:xfrm>
        </p:spPr>
        <p:txBody>
          <a:bodyPr vert="horz">
            <a:normAutofit/>
          </a:bodyPr>
          <a:lstStyle/>
          <a:p>
            <a:r>
              <a:rPr lang="de-DE" sz="4000" dirty="0"/>
              <a:t>Challenge:</a:t>
            </a:r>
            <a:br>
              <a:rPr lang="de-DE" sz="4000" dirty="0"/>
            </a:br>
            <a:r>
              <a:rPr lang="de-DE" sz="4000" dirty="0"/>
              <a:t>Web</a:t>
            </a:r>
            <a:br>
              <a:rPr lang="de-DE" sz="4000" dirty="0"/>
            </a:br>
            <a:r>
              <a:rPr lang="de-DE" sz="2800" dirty="0"/>
              <a:t>HTML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C121D-07CF-0D43-99AD-53E68485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447" y="3606076"/>
            <a:ext cx="4114851" cy="1366825"/>
          </a:xfrm>
        </p:spPr>
        <p:txBody>
          <a:bodyPr>
            <a:normAutofit/>
          </a:bodyPr>
          <a:lstStyle/>
          <a:p>
            <a:r>
              <a:rPr lang="de-DE" dirty="0">
                <a:ea typeface="Roboto Light" panose="02000000000000000000" pitchFamily="2" charset="0"/>
                <a:cs typeface="Helvetica Neue Condensed Black" panose="02000503000000020004" pitchFamily="2" charset="0"/>
              </a:rPr>
              <a:t>Prof. Dr. Markus Heckner</a:t>
            </a:r>
            <a:endParaRPr lang="de-DE" dirty="0">
              <a:ea typeface="Roboto Light" panose="02000000000000000000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76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C887-9D98-4283-A89C-0885E0C9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433C-B3A6-37D4-55B5-6F99BA0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51100"/>
            <a:ext cx="5578252" cy="3011422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Welche Inhalte tauschen Browser und Server aus?</a:t>
            </a:r>
          </a:p>
        </p:txBody>
      </p:sp>
    </p:spTree>
    <p:extLst>
      <p:ext uri="{BB962C8B-B14F-4D97-AF65-F5344CB8AC3E}">
        <p14:creationId xmlns:p14="http://schemas.microsoft.com/office/powerpoint/2010/main" val="315471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6FB-4604-762C-0145-17F7363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D84FA-7BE5-95BE-7765-4695A5849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05000"/>
            <a:ext cx="5578252" cy="3557522"/>
          </a:xfrm>
        </p:spPr>
        <p:txBody>
          <a:bodyPr/>
          <a:lstStyle/>
          <a:p>
            <a:r>
              <a:rPr lang="en-GB" dirty="0" err="1"/>
              <a:t>Elemente</a:t>
            </a:r>
            <a:endParaRPr lang="en-GB" dirty="0"/>
          </a:p>
          <a:p>
            <a:r>
              <a:rPr lang="en-GB" dirty="0"/>
              <a:t>T</a:t>
            </a:r>
            <a:r>
              <a:rPr lang="en-DE" dirty="0"/>
              <a:t>ags</a:t>
            </a:r>
          </a:p>
          <a:p>
            <a:r>
              <a:rPr lang="en-DE" dirty="0"/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215120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1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&lt;html 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127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lang="</a:t>
            </a:r>
            <a:r>
              <a:rPr lang="en-GB" dirty="0" err="1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"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1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44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770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01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3E7C-21C5-C50E-55B6-14F118EA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Heutiges Internet als Weiterentwicklung des Arpanet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E067F-009F-853C-C460-28C278DE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" y="2029759"/>
            <a:ext cx="6601097" cy="2798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6B74F-7B5B-5E63-8528-AA1874AEC0F2}"/>
              </a:ext>
            </a:extLst>
          </p:cNvPr>
          <p:cNvSpPr txBox="1"/>
          <p:nvPr/>
        </p:nvSpPr>
        <p:spPr>
          <a:xfrm>
            <a:off x="517747" y="5939426"/>
            <a:ext cx="2678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Bildquelle: 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www.infrapedia.com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/app</a:t>
            </a:r>
            <a:endParaRPr lang="en-DE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93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85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84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2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</a:t>
            </a:r>
            <a:r>
              <a:rPr lang="en-GB" dirty="0">
                <a:solidFill>
                  <a:srgbClr val="0070C0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3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F6B-EB85-C820-90D8-D5770C6C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55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C0B0-1849-A954-3984-3034989A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263584"/>
            <a:ext cx="5578252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&lt;html lang="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en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  hello, title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hello, body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E3E617-E4C0-2F31-E644-CCBBF5F9E749}"/>
              </a:ext>
            </a:extLst>
          </p:cNvPr>
          <p:cNvSpPr/>
          <p:nvPr/>
        </p:nvSpPr>
        <p:spPr>
          <a:xfrm>
            <a:off x="8483600" y="817414"/>
            <a:ext cx="1892300" cy="695424"/>
          </a:xfrm>
          <a:prstGeom prst="roundRect">
            <a:avLst>
              <a:gd name="adj" fmla="val 33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26F94E-060C-721B-5750-8DAEA5670728}"/>
              </a:ext>
            </a:extLst>
          </p:cNvPr>
          <p:cNvSpPr/>
          <p:nvPr/>
        </p:nvSpPr>
        <p:spPr>
          <a:xfrm>
            <a:off x="8483600" y="1934245"/>
            <a:ext cx="1892300" cy="45412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html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A14E38-A2CD-A2E4-FAFF-77E2053D4A6A}"/>
              </a:ext>
            </a:extLst>
          </p:cNvPr>
          <p:cNvSpPr/>
          <p:nvPr/>
        </p:nvSpPr>
        <p:spPr>
          <a:xfrm>
            <a:off x="6946900" y="2809776"/>
            <a:ext cx="1892300" cy="45412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1236F-859C-3DB1-6655-09C2B9FE359A}"/>
              </a:ext>
            </a:extLst>
          </p:cNvPr>
          <p:cNvSpPr/>
          <p:nvPr/>
        </p:nvSpPr>
        <p:spPr>
          <a:xfrm>
            <a:off x="9988550" y="2817862"/>
            <a:ext cx="1892300" cy="45412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body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2F8E39-BCF7-4EAD-D24D-C63BF098E132}"/>
              </a:ext>
            </a:extLst>
          </p:cNvPr>
          <p:cNvSpPr/>
          <p:nvPr/>
        </p:nvSpPr>
        <p:spPr>
          <a:xfrm>
            <a:off x="6946900" y="3813076"/>
            <a:ext cx="1892300" cy="454124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896D69-A8FF-9501-29F7-8B73FCCC3A24}"/>
              </a:ext>
            </a:extLst>
          </p:cNvPr>
          <p:cNvSpPr/>
          <p:nvPr/>
        </p:nvSpPr>
        <p:spPr>
          <a:xfrm>
            <a:off x="6838950" y="4649723"/>
            <a:ext cx="2108200" cy="63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</a:t>
            </a:r>
            <a:r>
              <a:rPr lang="en-DE" dirty="0">
                <a:solidFill>
                  <a:schemeClr val="tx1"/>
                </a:solidFill>
              </a:rPr>
              <a:t>ello, 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A924CD-4F5B-5C37-D6A2-9210EBE3932E}"/>
              </a:ext>
            </a:extLst>
          </p:cNvPr>
          <p:cNvSpPr/>
          <p:nvPr/>
        </p:nvSpPr>
        <p:spPr>
          <a:xfrm>
            <a:off x="9880600" y="3813076"/>
            <a:ext cx="2108200" cy="63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</a:t>
            </a:r>
            <a:r>
              <a:rPr lang="en-DE" dirty="0">
                <a:solidFill>
                  <a:schemeClr val="tx1"/>
                </a:solidFill>
              </a:rPr>
              <a:t>ello, body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098395-8872-D372-2BC5-0032B5CF3DC4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429750" y="1512838"/>
            <a:ext cx="0" cy="42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5F3AE1-3C12-88B7-954F-213F423D885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7893050" y="2388369"/>
            <a:ext cx="1536700" cy="42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702405-F1A1-031F-166A-7CE33ED8A3D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9429750" y="2388369"/>
            <a:ext cx="1504950" cy="429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27A8DD-2D44-703B-1512-F91891AABD4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893050" y="3263900"/>
            <a:ext cx="0" cy="549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D33E90-AD01-0710-31B8-062D87D3197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893050" y="4267200"/>
            <a:ext cx="0" cy="38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7EBB01-37B9-6236-12BC-3266BA24F64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0934700" y="3271986"/>
            <a:ext cx="0" cy="541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Replit - Wikipedia">
            <a:extLst>
              <a:ext uri="{FF2B5EF4-FFF2-40B4-BE49-F238E27FC236}">
                <a16:creationId xmlns:a16="http://schemas.microsoft.com/office/drawing/2014/main" id="{0EB83C2A-68ED-BD2B-2380-87F0C3E0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A88AA2-CAA8-51DB-3692-E6DB9F03D483}"/>
              </a:ext>
            </a:extLst>
          </p:cNvPr>
          <p:cNvSpPr txBox="1"/>
          <p:nvPr/>
        </p:nvSpPr>
        <p:spPr>
          <a:xfrm>
            <a:off x="10364178" y="620923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hello_0.html</a:t>
            </a:r>
          </a:p>
        </p:txBody>
      </p:sp>
    </p:spTree>
    <p:extLst>
      <p:ext uri="{BB962C8B-B14F-4D97-AF65-F5344CB8AC3E}">
        <p14:creationId xmlns:p14="http://schemas.microsoft.com/office/powerpoint/2010/main" val="10851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6FB-4604-762C-0145-17F7363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Daten übertragen - URL-Parameter mit GET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74AAA-A03B-61A3-9CC5-C1404127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663687"/>
            <a:ext cx="55782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7EC-35F1-1FBF-6216-136C3C39BBDE}"/>
              </a:ext>
            </a:extLst>
          </p:cNvPr>
          <p:cNvSpPr txBox="1"/>
          <p:nvPr/>
        </p:nvSpPr>
        <p:spPr>
          <a:xfrm>
            <a:off x="4942503" y="198716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Pfad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86E9C83-673E-4623-0A82-B07F08EECBF1}"/>
              </a:ext>
            </a:extLst>
          </p:cNvPr>
          <p:cNvSpPr/>
          <p:nvPr/>
        </p:nvSpPr>
        <p:spPr>
          <a:xfrm rot="16200000">
            <a:off x="5032651" y="2151259"/>
            <a:ext cx="304800" cy="7200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064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6FB-4604-762C-0145-17F7363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Daten übertragen - URL-Parameter mit GET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74AAA-A03B-61A3-9CC5-C1404127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7" y="2663687"/>
            <a:ext cx="7758152" cy="2798834"/>
          </a:xfrm>
        </p:spPr>
        <p:txBody>
          <a:bodyPr/>
          <a:lstStyle/>
          <a:p>
            <a:pPr marL="0" indent="0">
              <a:buNone/>
            </a:pPr>
            <a:r>
              <a:rPr lang="en-DE" dirty="0">
                <a:latin typeface="Source Code Pro" panose="020B0309030403020204" pitchFamily="49" charset="0"/>
                <a:ea typeface="Source Code Pro" panose="020B0309030403020204" pitchFamily="49" charset="0"/>
              </a:rPr>
              <a:t>http://www.example.com/path?key=value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7EC-35F1-1FBF-6216-136C3C39BBDE}"/>
              </a:ext>
            </a:extLst>
          </p:cNvPr>
          <p:cNvSpPr txBox="1"/>
          <p:nvPr/>
        </p:nvSpPr>
        <p:spPr>
          <a:xfrm>
            <a:off x="5683284" y="1732518"/>
            <a:ext cx="161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Schlüssel-Wert-Paar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86E9C83-673E-4623-0A82-B07F08EECBF1}"/>
              </a:ext>
            </a:extLst>
          </p:cNvPr>
          <p:cNvSpPr/>
          <p:nvPr/>
        </p:nvSpPr>
        <p:spPr>
          <a:xfrm rot="16200000">
            <a:off x="6311254" y="1613438"/>
            <a:ext cx="304800" cy="179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2E487-922F-1758-3342-50A500796A94}"/>
              </a:ext>
            </a:extLst>
          </p:cNvPr>
          <p:cNvSpPr txBox="1"/>
          <p:nvPr/>
        </p:nvSpPr>
        <p:spPr>
          <a:xfrm>
            <a:off x="9546145" y="6209234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– Suche mit Google</a:t>
            </a:r>
          </a:p>
        </p:txBody>
      </p:sp>
      <p:pic>
        <p:nvPicPr>
          <p:cNvPr id="4" name="Picture 2" descr="Google Chrome: Sicher surfen – Apps bei Google Play">
            <a:extLst>
              <a:ext uri="{FF2B5EF4-FFF2-40B4-BE49-F238E27FC236}">
                <a16:creationId xmlns:a16="http://schemas.microsoft.com/office/drawing/2014/main" id="{38AA92AA-B226-5162-F44B-51206AB8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554" y="6191411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54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9792-AEAA-1621-26EF-6EAFC801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AD87-356E-88DF-726D-CF5467E96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69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449F1B-5E82-C443-985A-20C78F2A2B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7449F1B-5E82-C443-985A-20C78F2A2B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78C24F6-2C2B-194E-9441-521E23DFF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447" y="1707332"/>
            <a:ext cx="7941142" cy="1805531"/>
          </a:xfrm>
        </p:spPr>
        <p:txBody>
          <a:bodyPr vert="horz">
            <a:normAutofit/>
          </a:bodyPr>
          <a:lstStyle/>
          <a:p>
            <a:r>
              <a:rPr lang="de-DE" sz="4000" dirty="0"/>
              <a:t>Challenge:</a:t>
            </a:r>
            <a:br>
              <a:rPr lang="de-DE" sz="4000" dirty="0"/>
            </a:br>
            <a:r>
              <a:rPr lang="de-DE" sz="4000" dirty="0"/>
              <a:t>Web</a:t>
            </a:r>
            <a:br>
              <a:rPr lang="de-DE" sz="4000" dirty="0"/>
            </a:br>
            <a:r>
              <a:rPr lang="de-DE" sz="2800" dirty="0"/>
              <a:t>CSS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C121D-07CF-0D43-99AD-53E68485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447" y="3606076"/>
            <a:ext cx="4114851" cy="1366825"/>
          </a:xfrm>
        </p:spPr>
        <p:txBody>
          <a:bodyPr>
            <a:normAutofit/>
          </a:bodyPr>
          <a:lstStyle/>
          <a:p>
            <a:r>
              <a:rPr lang="de-DE" dirty="0">
                <a:ea typeface="Roboto Light" panose="02000000000000000000" pitchFamily="2" charset="0"/>
                <a:cs typeface="Helvetica Neue Condensed Black" panose="02000503000000020004" pitchFamily="2" charset="0"/>
              </a:rPr>
              <a:t>Prof. Dr. Markus Heckner</a:t>
            </a:r>
            <a:endParaRPr lang="de-DE" dirty="0">
              <a:ea typeface="Roboto Light" panose="02000000000000000000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3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12FB-7880-0567-4225-721408C9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Das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A998-895B-450C-8E76-2A42B7BC0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503070"/>
            <a:ext cx="5578252" cy="4351338"/>
          </a:xfrm>
        </p:spPr>
        <p:txBody>
          <a:bodyPr/>
          <a:lstStyle/>
          <a:p>
            <a:r>
              <a:rPr lang="de-DE" dirty="0"/>
              <a:t>Verbindet alle per Kabel, WLAN oder Mobilfunk </a:t>
            </a:r>
            <a:r>
              <a:rPr lang="de-DE" i="1" dirty="0"/>
              <a:t>angeschlossenen</a:t>
            </a:r>
            <a:r>
              <a:rPr lang="de-DE" dirty="0"/>
              <a:t> Geräte</a:t>
            </a:r>
          </a:p>
          <a:p>
            <a:r>
              <a:rPr lang="de-DE" b="1" dirty="0"/>
              <a:t>Router</a:t>
            </a:r>
            <a:r>
              <a:rPr lang="de-DE" dirty="0"/>
              <a:t> leiten die Anfragen zwischen diesen Rechnern weiter</a:t>
            </a:r>
          </a:p>
          <a:p>
            <a:r>
              <a:rPr lang="de-DE" b="1" dirty="0"/>
              <a:t>Protokolle</a:t>
            </a:r>
            <a:r>
              <a:rPr lang="de-DE" dirty="0"/>
              <a:t> legen fest, wie Rechner miteinander kommunizieren</a:t>
            </a:r>
          </a:p>
          <a:p>
            <a:r>
              <a:rPr lang="de-DE" dirty="0"/>
              <a:t>Rechner im Internet kommunizieren über </a:t>
            </a:r>
            <a:r>
              <a:rPr lang="de-DE" b="1" dirty="0"/>
              <a:t>TCP/IP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633395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66FB-4604-762C-0145-17F7363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CSS bestimmt Optik und Layout von Webseiten</a:t>
            </a:r>
          </a:p>
        </p:txBody>
      </p:sp>
      <p:pic>
        <p:nvPicPr>
          <p:cNvPr id="6" name="Picture 5" descr="Replit - Wikipedia">
            <a:extLst>
              <a:ext uri="{FF2B5EF4-FFF2-40B4-BE49-F238E27FC236}">
                <a16:creationId xmlns:a16="http://schemas.microsoft.com/office/drawing/2014/main" id="{3E9AB521-9EE8-9EE6-C240-AA6A998B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9214B-2E09-DE9C-14D2-C283FCC3388F}"/>
              </a:ext>
            </a:extLst>
          </p:cNvPr>
          <p:cNvSpPr txBox="1"/>
          <p:nvPr/>
        </p:nvSpPr>
        <p:spPr>
          <a:xfrm>
            <a:off x="10364178" y="6209234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CSS Beispiele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20CC5-7137-A6E4-6662-B86012AAA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292262"/>
            <a:ext cx="6885134" cy="332265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body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	text-align: 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center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93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CCEE-BA26-E373-2B12-1ADCF9E7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6559-6C1F-9D57-E281-E81F981D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Stellen Code bereit, auf dem man aufsetzen kann</a:t>
            </a:r>
          </a:p>
          <a:p>
            <a:r>
              <a:rPr lang="en-DE" dirty="0"/>
              <a:t>Beschleunigen Entwicklung – Rad muss nicht immer neu erfunden werden</a:t>
            </a:r>
          </a:p>
          <a:p>
            <a:r>
              <a:rPr lang="en-DE" dirty="0"/>
              <a:t>Bootstrap beschleunigt Entwicklung des Frontends einer Webseite</a:t>
            </a:r>
          </a:p>
        </p:txBody>
      </p:sp>
      <p:pic>
        <p:nvPicPr>
          <p:cNvPr id="4" name="Picture 3" descr="Replit - Wikipedia">
            <a:extLst>
              <a:ext uri="{FF2B5EF4-FFF2-40B4-BE49-F238E27FC236}">
                <a16:creationId xmlns:a16="http://schemas.microsoft.com/office/drawing/2014/main" id="{A3877D6B-45C7-4672-C676-9EC82E35A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9054CC-151F-8D0D-87D9-B26D9C971846}"/>
              </a:ext>
            </a:extLst>
          </p:cNvPr>
          <p:cNvSpPr txBox="1"/>
          <p:nvPr/>
        </p:nvSpPr>
        <p:spPr>
          <a:xfrm>
            <a:off x="10618822" y="6209234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9309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63C3-BC11-D9C1-786B-285D15F5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FCBFE-854A-1932-C197-6A385AE1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9934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449F1B-5E82-C443-985A-20C78F2A2B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7449F1B-5E82-C443-985A-20C78F2A2B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78C24F6-2C2B-194E-9441-521E23DFF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447" y="1707332"/>
            <a:ext cx="7941142" cy="1805531"/>
          </a:xfrm>
        </p:spPr>
        <p:txBody>
          <a:bodyPr vert="horz">
            <a:normAutofit/>
          </a:bodyPr>
          <a:lstStyle/>
          <a:p>
            <a:r>
              <a:rPr lang="de-DE" sz="4000" dirty="0"/>
              <a:t>Challenge:</a:t>
            </a:r>
            <a:br>
              <a:rPr lang="de-DE" sz="4000" dirty="0"/>
            </a:br>
            <a:r>
              <a:rPr lang="de-DE" sz="4000" dirty="0"/>
              <a:t>Web</a:t>
            </a:r>
            <a:br>
              <a:rPr lang="de-DE" sz="4000" dirty="0"/>
            </a:br>
            <a:r>
              <a:rPr lang="de-DE" sz="2800" dirty="0"/>
              <a:t>JavaScript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C121D-07CF-0D43-99AD-53E68485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447" y="3606076"/>
            <a:ext cx="4114851" cy="1366825"/>
          </a:xfrm>
        </p:spPr>
        <p:txBody>
          <a:bodyPr>
            <a:normAutofit/>
          </a:bodyPr>
          <a:lstStyle/>
          <a:p>
            <a:r>
              <a:rPr lang="de-DE" dirty="0">
                <a:ea typeface="Roboto Light" panose="02000000000000000000" pitchFamily="2" charset="0"/>
                <a:cs typeface="Helvetica Neue Condensed Black" panose="02000503000000020004" pitchFamily="2" charset="0"/>
              </a:rPr>
              <a:t>Prof. Dr. Markus Heckner</a:t>
            </a:r>
            <a:endParaRPr lang="de-DE" dirty="0">
              <a:ea typeface="Roboto Light" panose="02000000000000000000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9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Webseiten interaktiv gestalten mit 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4"/>
            <a:ext cx="5578252" cy="77550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let counter = 0;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D0E4D-77D7-0656-8B76-500B53DDE315}"/>
              </a:ext>
            </a:extLst>
          </p:cNvPr>
          <p:cNvSpPr txBox="1">
            <a:spLocks/>
          </p:cNvSpPr>
          <p:nvPr/>
        </p:nvSpPr>
        <p:spPr>
          <a:xfrm>
            <a:off x="517748" y="2808788"/>
            <a:ext cx="5578252" cy="1872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counter = counter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counter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counter++;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8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181722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if (x &lt; y)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215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181722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if (x &lt; y)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 else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53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236123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if (x &lt; y)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 else if (x &gt; y)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 else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640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236123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while (true)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59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139E-E93E-7B17-654E-9C8977E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JavaScript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287DB-9073-5102-6B1F-3FBD17CE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07533"/>
            <a:ext cx="5578252" cy="236123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for (let 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i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= 0; 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i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 &lt; 3; </a:t>
            </a:r>
            <a:r>
              <a:rPr lang="en-GB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i</a:t>
            </a: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++) {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Source Code Pro" panose="020B0309030403020204" pitchFamily="49" charset="0"/>
                <a:ea typeface="Source Code Pro" panose="020B0309030403020204" pitchFamily="49" charset="0"/>
              </a:rPr>
              <a:t>}</a:t>
            </a:r>
            <a:endParaRPr lang="en-DE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pic>
        <p:nvPicPr>
          <p:cNvPr id="3" name="Picture 2" descr="Replit - Wikipedia">
            <a:extLst>
              <a:ext uri="{FF2B5EF4-FFF2-40B4-BE49-F238E27FC236}">
                <a16:creationId xmlns:a16="http://schemas.microsoft.com/office/drawing/2014/main" id="{F8FAD104-20E0-0D71-97E5-FEF36000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C5CDB-BC0F-717B-B240-2D4190394A6E}"/>
              </a:ext>
            </a:extLst>
          </p:cNvPr>
          <p:cNvSpPr txBox="1"/>
          <p:nvPr/>
        </p:nvSpPr>
        <p:spPr>
          <a:xfrm>
            <a:off x="10364178" y="6209234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JS Beispiele</a:t>
            </a:r>
          </a:p>
        </p:txBody>
      </p:sp>
    </p:spTree>
    <p:extLst>
      <p:ext uri="{BB962C8B-B14F-4D97-AF65-F5344CB8AC3E}">
        <p14:creationId xmlns:p14="http://schemas.microsoft.com/office/powerpoint/2010/main" val="186711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77FB-8605-70EF-5070-8558A24A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D14B8-0745-C355-FF04-2FDAE815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Wie lassen sich Daten über das Internet verschicken?</a:t>
            </a:r>
          </a:p>
        </p:txBody>
      </p:sp>
    </p:spTree>
    <p:extLst>
      <p:ext uri="{BB962C8B-B14F-4D97-AF65-F5344CB8AC3E}">
        <p14:creationId xmlns:p14="http://schemas.microsoft.com/office/powerpoint/2010/main" val="637998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B954-8762-6B24-C787-12ED8659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74C1-7584-BE70-3F2A-32852AA4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4252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6219-A6B2-D143-6ECE-91827006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ANHANG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2E01-EC3D-E2D1-1F4D-6B543407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4348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427E-44A2-549C-080D-372ADF17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E97746-036C-42C5-D233-52B4CCBE69D9}"/>
              </a:ext>
            </a:extLst>
          </p:cNvPr>
          <p:cNvGrpSpPr/>
          <p:nvPr/>
        </p:nvGrpSpPr>
        <p:grpSpPr>
          <a:xfrm>
            <a:off x="2089208" y="2041518"/>
            <a:ext cx="1594649" cy="1378425"/>
            <a:chOff x="627796" y="2019869"/>
            <a:chExt cx="1610437" cy="1392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70D27CB-EC47-3BC1-9930-FA9DB4347520}"/>
                </a:ext>
              </a:extLst>
            </p:cNvPr>
            <p:cNvSpPr/>
            <p:nvPr/>
          </p:nvSpPr>
          <p:spPr>
            <a:xfrm>
              <a:off x="791570" y="2019869"/>
              <a:ext cx="1446663" cy="928047"/>
            </a:xfrm>
            <a:prstGeom prst="roundRect">
              <a:avLst/>
            </a:prstGeom>
            <a:solidFill>
              <a:srgbClr val="4285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B4E80-B660-BCC0-ADA7-5417F8153852}"/>
                </a:ext>
              </a:extLst>
            </p:cNvPr>
            <p:cNvSpPr/>
            <p:nvPr/>
          </p:nvSpPr>
          <p:spPr>
            <a:xfrm>
              <a:off x="879143" y="2076048"/>
              <a:ext cx="1271517" cy="815688"/>
            </a:xfrm>
            <a:prstGeom prst="roundRect">
              <a:avLst>
                <a:gd name="adj" fmla="val 99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480E843C-4613-558A-A5C1-47C3333E892D}"/>
                </a:ext>
              </a:extLst>
            </p:cNvPr>
            <p:cNvSpPr/>
            <p:nvPr/>
          </p:nvSpPr>
          <p:spPr>
            <a:xfrm>
              <a:off x="627796" y="2947917"/>
              <a:ext cx="1522863" cy="464024"/>
            </a:xfrm>
            <a:prstGeom prst="parallelogram">
              <a:avLst>
                <a:gd name="adj" fmla="val 60396"/>
              </a:avLst>
            </a:prstGeom>
            <a:solidFill>
              <a:srgbClr val="4285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CBF29D-0211-C3A8-28A5-27F41B3DD08E}"/>
              </a:ext>
            </a:extLst>
          </p:cNvPr>
          <p:cNvSpPr txBox="1"/>
          <p:nvPr/>
        </p:nvSpPr>
        <p:spPr>
          <a:xfrm>
            <a:off x="2351738" y="3488182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Client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62ADAB0-E145-B0EF-FFA2-0E56117FB1F6}"/>
              </a:ext>
            </a:extLst>
          </p:cNvPr>
          <p:cNvSpPr/>
          <p:nvPr/>
        </p:nvSpPr>
        <p:spPr>
          <a:xfrm rot="693075">
            <a:off x="5198761" y="2015458"/>
            <a:ext cx="1351128" cy="1351128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2C5C4-006A-1082-4C12-241A49CAA932}"/>
              </a:ext>
            </a:extLst>
          </p:cNvPr>
          <p:cNvSpPr txBox="1"/>
          <p:nvPr/>
        </p:nvSpPr>
        <p:spPr>
          <a:xfrm>
            <a:off x="5527115" y="3488182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75967-F35E-41EB-81AC-F5F96D3315FE}"/>
              </a:ext>
            </a:extLst>
          </p:cNvPr>
          <p:cNvSpPr txBox="1"/>
          <p:nvPr/>
        </p:nvSpPr>
        <p:spPr>
          <a:xfrm>
            <a:off x="8458727" y="3488182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Web 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7A42B-9A50-2AAF-D0B3-C999235A48AD}"/>
              </a:ext>
            </a:extLst>
          </p:cNvPr>
          <p:cNvSpPr/>
          <p:nvPr/>
        </p:nvSpPr>
        <p:spPr>
          <a:xfrm>
            <a:off x="8291113" y="2096110"/>
            <a:ext cx="1549021" cy="1323833"/>
          </a:xfrm>
          <a:prstGeom prst="rect">
            <a:avLst/>
          </a:prstGeom>
          <a:solidFill>
            <a:srgbClr val="428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EEEA1FAB-A79B-8802-1B40-3608BB9A90E4}"/>
              </a:ext>
            </a:extLst>
          </p:cNvPr>
          <p:cNvSpPr/>
          <p:nvPr/>
        </p:nvSpPr>
        <p:spPr>
          <a:xfrm>
            <a:off x="8396290" y="2437303"/>
            <a:ext cx="1276230" cy="764273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65A42E-EAA3-DC05-DBF6-A2FF70D31FAE}"/>
              </a:ext>
            </a:extLst>
          </p:cNvPr>
          <p:cNvCxnSpPr/>
          <p:nvPr/>
        </p:nvCxnSpPr>
        <p:spPr>
          <a:xfrm>
            <a:off x="3846025" y="2300826"/>
            <a:ext cx="4305485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5558A1B-5088-FCEF-BEC0-05A14FC7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13" y="2168370"/>
            <a:ext cx="1114288" cy="6731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C91C8-F712-5688-C87D-F4608F6585AF}"/>
              </a:ext>
            </a:extLst>
          </p:cNvPr>
          <p:cNvSpPr txBox="1"/>
          <p:nvPr/>
        </p:nvSpPr>
        <p:spPr>
          <a:xfrm>
            <a:off x="2658541" y="1350319"/>
            <a:ext cx="64315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1. Client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öffnet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Browser und will Website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https://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www.oth-regensburg.de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/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fakultaeten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/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informatik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-und-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mathematik.html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öffnen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(GET-Request)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C473B-FF63-B6CA-6091-3F598E55681F}"/>
              </a:ext>
            </a:extLst>
          </p:cNvPr>
          <p:cNvSpPr txBox="1"/>
          <p:nvPr/>
        </p:nvSpPr>
        <p:spPr>
          <a:xfrm>
            <a:off x="7882453" y="3868282"/>
            <a:ext cx="24064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2. Webserver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“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sucht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”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Seite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auf der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lokalen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Festplatte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(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oder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auf</a:t>
            </a:r>
          </a:p>
          <a:p>
            <a:pPr algn="ctr"/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einem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virtuellen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Rechner</a:t>
            </a:r>
            <a:endParaRPr lang="en-US" sz="1400" dirty="0"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in der Cloud)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1AA6F-7F7F-7E39-8831-421C50A9985A}"/>
              </a:ext>
            </a:extLst>
          </p:cNvPr>
          <p:cNvSpPr txBox="1"/>
          <p:nvPr/>
        </p:nvSpPr>
        <p:spPr>
          <a:xfrm>
            <a:off x="4222270" y="3053377"/>
            <a:ext cx="330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2. Webserver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sendet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html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Datei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zurück</a:t>
            </a:r>
            <a:endParaRPr lang="en-US" sz="1400" dirty="0"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(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eigtl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. HTML-Code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als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String)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28D09D-2DF9-8FBD-28E1-2D60744DF15A}"/>
              </a:ext>
            </a:extLst>
          </p:cNvPr>
          <p:cNvCxnSpPr/>
          <p:nvPr/>
        </p:nvCxnSpPr>
        <p:spPr>
          <a:xfrm flipH="1">
            <a:off x="3864881" y="2960466"/>
            <a:ext cx="4305485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3D24A1-00D5-B0FE-3807-1DA17FCC79AB}"/>
              </a:ext>
            </a:extLst>
          </p:cNvPr>
          <p:cNvSpPr txBox="1"/>
          <p:nvPr/>
        </p:nvSpPr>
        <p:spPr>
          <a:xfrm>
            <a:off x="1908592" y="3912986"/>
            <a:ext cx="1853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3. Client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Webbrowser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verarbeitet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HTML-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Datei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,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rendert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Website und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fragt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weitere</a:t>
            </a:r>
            <a:b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</a:br>
            <a:r>
              <a:rPr lang="en-US" sz="1400" dirty="0" err="1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Daten</a:t>
            </a:r>
            <a:r>
              <a:rPr lang="en-U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an</a:t>
            </a:r>
            <a:r>
              <a:rPr lang="is-IS" sz="1400" dirty="0"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… (weitere GET-Requests)</a:t>
            </a:r>
            <a:endParaRPr lang="en-US" sz="1400" dirty="0"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99329-CB9F-75A5-2D30-93F58598ECF1}"/>
              </a:ext>
            </a:extLst>
          </p:cNvPr>
          <p:cNvSpPr txBox="1"/>
          <p:nvPr/>
        </p:nvSpPr>
        <p:spPr>
          <a:xfrm>
            <a:off x="7083231" y="5499776"/>
            <a:ext cx="34323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Quelle</a:t>
            </a:r>
            <a:r>
              <a:rPr lang="en-US" sz="1000" dirty="0">
                <a:latin typeface="Roboto Light" charset="0"/>
                <a:ea typeface="Roboto Light" charset="0"/>
                <a:cs typeface="Roboto Light" charset="0"/>
              </a:rPr>
              <a:t>: </a:t>
            </a:r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Vgl</a:t>
            </a:r>
            <a:r>
              <a:rPr lang="en-US" sz="1000" dirty="0">
                <a:latin typeface="Roboto Light" charset="0"/>
                <a:ea typeface="Roboto Light" charset="0"/>
                <a:cs typeface="Roboto Light" charset="0"/>
              </a:rPr>
              <a:t>. https://</a:t>
            </a:r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en.wikipedia.org</a:t>
            </a:r>
            <a:r>
              <a:rPr lang="en-US" sz="1000" dirty="0">
                <a:latin typeface="Roboto Light" charset="0"/>
                <a:ea typeface="Roboto Light" charset="0"/>
                <a:cs typeface="Roboto Light" charset="0"/>
              </a:rPr>
              <a:t>/wiki/</a:t>
            </a:r>
            <a:r>
              <a:rPr lang="en-US" sz="1000" dirty="0" err="1">
                <a:latin typeface="Roboto Light" charset="0"/>
                <a:ea typeface="Roboto Light" charset="0"/>
                <a:cs typeface="Roboto Light" charset="0"/>
              </a:rPr>
              <a:t>Static_web_page</a:t>
            </a:r>
            <a:endParaRPr lang="en-US" sz="10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6D2E77-4385-B923-D7C2-8F3C8B885A5E}"/>
              </a:ext>
            </a:extLst>
          </p:cNvPr>
          <p:cNvSpPr/>
          <p:nvPr/>
        </p:nvSpPr>
        <p:spPr>
          <a:xfrm>
            <a:off x="4273565" y="4197081"/>
            <a:ext cx="2725046" cy="1134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Welche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weiteren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Daten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muss der Client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vom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Webserver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anfragen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EB2611-9207-DE93-6CBE-5EBE02C2F308}"/>
              </a:ext>
            </a:extLst>
          </p:cNvPr>
          <p:cNvSpPr/>
          <p:nvPr/>
        </p:nvSpPr>
        <p:spPr>
          <a:xfrm>
            <a:off x="4167481" y="3954383"/>
            <a:ext cx="395785" cy="395785"/>
          </a:xfrm>
          <a:prstGeom prst="ellipse">
            <a:avLst/>
          </a:prstGeom>
          <a:solidFill>
            <a:srgbClr val="669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F6DD78-D884-7674-1EA7-AA5FFADAD4A9}"/>
              </a:ext>
            </a:extLst>
          </p:cNvPr>
          <p:cNvSpPr/>
          <p:nvPr/>
        </p:nvSpPr>
        <p:spPr>
          <a:xfrm>
            <a:off x="4273565" y="5258031"/>
            <a:ext cx="2725046" cy="526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z.B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.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Bilder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später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 CSS, JavaScript,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etc</a:t>
            </a:r>
            <a:r>
              <a:rPr lang="is-I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Roboto Light" charset="0"/>
                <a:cs typeface="Roboto Light" charset="0"/>
              </a:rPr>
              <a:t>……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pitchFamily="34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02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2" grpId="0" animBg="1"/>
      <p:bldP spid="23" grpId="0" animBg="1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AAB3-E9FD-3268-B2C4-CAF7C99F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394314"/>
            <a:ext cx="10515600" cy="410729"/>
          </a:xfrm>
        </p:spPr>
        <p:txBody>
          <a:bodyPr anchor="t"/>
          <a:lstStyle/>
          <a:p>
            <a:r>
              <a:rPr lang="de-DE" dirty="0"/>
              <a:t>Debugging</a:t>
            </a:r>
          </a:p>
        </p:txBody>
      </p:sp>
      <p:pic>
        <p:nvPicPr>
          <p:cNvPr id="8" name="Picture 7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D7AD958D-0435-BE2D-D0E9-20720319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8" y="1866523"/>
            <a:ext cx="3973929" cy="3124953"/>
          </a:xfrm>
          <a:prstGeom prst="rect">
            <a:avLst/>
          </a:prstGeom>
        </p:spPr>
      </p:pic>
      <p:pic>
        <p:nvPicPr>
          <p:cNvPr id="9" name="Picture 4" descr="Replit - Wikipedia">
            <a:extLst>
              <a:ext uri="{FF2B5EF4-FFF2-40B4-BE49-F238E27FC236}">
                <a16:creationId xmlns:a16="http://schemas.microsoft.com/office/drawing/2014/main" id="{4FD5D2B4-AF47-3D7D-2D70-5350A5A8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73D7F-E1F6-382F-1176-180B6BC035FF}"/>
              </a:ext>
            </a:extLst>
          </p:cNvPr>
          <p:cNvSpPr txBox="1"/>
          <p:nvPr/>
        </p:nvSpPr>
        <p:spPr>
          <a:xfrm>
            <a:off x="10249902" y="6209234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buggy.py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9478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0844-DFA7-2E39-3D5A-86A61C97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Quietscheenten</a:t>
            </a:r>
            <a:r>
              <a:rPr lang="de-DE" dirty="0"/>
              <a:t>-Debugging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336C9-D293-3E59-474F-3B965676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" y="1663915"/>
            <a:ext cx="3145695" cy="35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2B87C-CEE8-DA49-5BD1-4A9EC18F0D2B}"/>
              </a:ext>
            </a:extLst>
          </p:cNvPr>
          <p:cNvSpPr txBox="1"/>
          <p:nvPr/>
        </p:nvSpPr>
        <p:spPr>
          <a:xfrm>
            <a:off x="517748" y="5908648"/>
            <a:ext cx="4211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Quelle: </a:t>
            </a:r>
            <a:r>
              <a:rPr lang="en-GB" sz="1200" dirty="0">
                <a:latin typeface="Lato Light" panose="020F0302020204030203" pitchFamily="34" charset="77"/>
              </a:rPr>
              <a:t>https://en.wikipedia.org/wiki/Rubber_duck_debugging</a:t>
            </a:r>
            <a:endParaRPr lang="de-DE" sz="1200" dirty="0">
              <a:latin typeface="Lato Light" panose="020F0302020204030203" pitchFamily="34" charset="77"/>
            </a:endParaRPr>
          </a:p>
        </p:txBody>
      </p:sp>
      <p:pic>
        <p:nvPicPr>
          <p:cNvPr id="7" name="Picture 4" descr="Replit - Wikipedia">
            <a:extLst>
              <a:ext uri="{FF2B5EF4-FFF2-40B4-BE49-F238E27FC236}">
                <a16:creationId xmlns:a16="http://schemas.microsoft.com/office/drawing/2014/main" id="{053DA77F-765D-78C9-C61A-CAEDCB92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0614A-6583-68F9-EBEF-431530FC5C83}"/>
              </a:ext>
            </a:extLst>
          </p:cNvPr>
          <p:cNvSpPr txBox="1"/>
          <p:nvPr/>
        </p:nvSpPr>
        <p:spPr>
          <a:xfrm>
            <a:off x="10885331" y="620923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22823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AA7F-0278-A6B4-6288-8F9E7DB7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Listen</a:t>
            </a:r>
            <a:br>
              <a:rPr lang="de-DE" dirty="0"/>
            </a:br>
            <a:r>
              <a:rPr lang="de-DE" dirty="0"/>
              <a:t>Wenn einzelne Variablen nicht reichen</a:t>
            </a:r>
          </a:p>
        </p:txBody>
      </p:sp>
      <p:pic>
        <p:nvPicPr>
          <p:cNvPr id="4" name="Picture 2" descr="http://www.packaging-int.com/upload/image_files/suppliers/images/companies/1146/beer%20bottles%20small.jpg">
            <a:extLst>
              <a:ext uri="{FF2B5EF4-FFF2-40B4-BE49-F238E27FC236}">
                <a16:creationId xmlns:a16="http://schemas.microsoft.com/office/drawing/2014/main" id="{E0F63965-72D1-F219-6727-B3C21511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748" y="1516505"/>
            <a:ext cx="3439359" cy="187220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8FB63E-F9FF-F888-9913-C9FA171F4383}"/>
              </a:ext>
            </a:extLst>
          </p:cNvPr>
          <p:cNvSpPr/>
          <p:nvPr/>
        </p:nvSpPr>
        <p:spPr>
          <a:xfrm>
            <a:off x="320299" y="3474824"/>
            <a:ext cx="530558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Ablegen mehrerer Werte in einer einzelnen</a:t>
            </a:r>
            <a:b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</a:b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Variable, wie z.B.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Tore in einer Bundesligasaison nach Spieltag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Häufigkeiten aller Buchstaben eines Alphabets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Noten aller Schüler einer Klasse</a:t>
            </a:r>
          </a:p>
          <a:p>
            <a:pPr marL="458788" indent="-276225" defTabSz="457200">
              <a:spcBef>
                <a:spcPct val="20000"/>
              </a:spcBef>
              <a:buFont typeface="Wingdings" charset="2"/>
              <a:buChar char="§"/>
            </a:pPr>
            <a:r>
              <a:rPr lang="de-DE" sz="2000" dirty="0">
                <a:solidFill>
                  <a:prstClr val="black"/>
                </a:solidFill>
                <a:latin typeface="Lato Light" panose="020F0302020204030203" pitchFamily="34" charset="77"/>
              </a:rPr>
              <a:t>…</a:t>
            </a:r>
          </a:p>
        </p:txBody>
      </p:sp>
      <p:pic>
        <p:nvPicPr>
          <p:cNvPr id="6" name="Picture 4" descr="Replit - Wikipedia">
            <a:extLst>
              <a:ext uri="{FF2B5EF4-FFF2-40B4-BE49-F238E27FC236}">
                <a16:creationId xmlns:a16="http://schemas.microsoft.com/office/drawing/2014/main" id="{F060BBEB-DAED-6E44-A2DB-8DF84A67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F254C-25AF-BBBF-AA79-15EE9892A6B4}"/>
              </a:ext>
            </a:extLst>
          </p:cNvPr>
          <p:cNvSpPr txBox="1"/>
          <p:nvPr/>
        </p:nvSpPr>
        <p:spPr>
          <a:xfrm>
            <a:off x="9536981" y="6209234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score0.py, score1.py</a:t>
            </a:r>
          </a:p>
        </p:txBody>
      </p:sp>
    </p:spTree>
    <p:extLst>
      <p:ext uri="{BB962C8B-B14F-4D97-AF65-F5344CB8AC3E}">
        <p14:creationId xmlns:p14="http://schemas.microsoft.com/office/powerpoint/2010/main" val="967394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E2E5-7C67-E0F3-E036-2F614D91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Vertauschen von Variablenwerten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3B62A-5E6B-6C11-0428-9A3E401F0506}"/>
              </a:ext>
            </a:extLst>
          </p:cNvPr>
          <p:cNvSpPr/>
          <p:nvPr/>
        </p:nvSpPr>
        <p:spPr>
          <a:xfrm>
            <a:off x="517748" y="21643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a =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5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b = </a:t>
            </a:r>
            <a:r>
              <a:rPr lang="en-GB" dirty="0">
                <a:solidFill>
                  <a:srgbClr val="6D8600"/>
                </a:solidFill>
                <a:latin typeface="SourceCodePro" panose="020B0509030403020204" pitchFamily="49" charset="77"/>
              </a:rPr>
              <a:t>3</a:t>
            </a:r>
            <a:endParaRPr lang="en-GB" dirty="0">
              <a:solidFill>
                <a:srgbClr val="535353"/>
              </a:solidFill>
              <a:latin typeface="SourceCodePro" panose="020B0509030403020204" pitchFamily="49" charset="77"/>
            </a:endParaRP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a = b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b = a</a:t>
            </a:r>
          </a:p>
          <a:p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​</a:t>
            </a:r>
          </a:p>
          <a:p>
            <a:r>
              <a:rPr lang="en-GB" dirty="0">
                <a:solidFill>
                  <a:srgbClr val="446FBD"/>
                </a:solidFill>
                <a:latin typeface="SourceCodePro" panose="020B0509030403020204" pitchFamily="49" charset="77"/>
              </a:rPr>
              <a:t>print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(</a:t>
            </a:r>
            <a:r>
              <a:rPr lang="en-GB" dirty="0" err="1">
                <a:solidFill>
                  <a:srgbClr val="E88501"/>
                </a:solidFill>
                <a:latin typeface="SourceCodePro" panose="020B0509030403020204" pitchFamily="49" charset="77"/>
              </a:rPr>
              <a:t>f"Swapped</a:t>
            </a:r>
            <a:r>
              <a:rPr lang="en-GB" dirty="0">
                <a:solidFill>
                  <a:srgbClr val="E88501"/>
                </a:solidFill>
                <a:latin typeface="SourceCodePro" panose="020B0509030403020204" pitchFamily="49" charset="77"/>
              </a:rPr>
              <a:t> variables a: {a} b: {b}"</a:t>
            </a:r>
            <a:r>
              <a:rPr lang="en-GB" dirty="0">
                <a:solidFill>
                  <a:srgbClr val="535353"/>
                </a:solidFill>
                <a:latin typeface="SourceCodePro" panose="020B0509030403020204" pitchFamily="49" charset="77"/>
              </a:rPr>
              <a:t>)</a:t>
            </a:r>
            <a:endParaRPr lang="en-GB" b="0" i="0" dirty="0">
              <a:solidFill>
                <a:srgbClr val="535353"/>
              </a:solidFill>
              <a:effectLst/>
              <a:latin typeface="SourceCodePro" panose="020B0509030403020204" pitchFamily="49" charset="77"/>
            </a:endParaRP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3D97BDFF-0BB5-241E-DC74-3384F9DB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33F13-5562-15BE-74E4-367B6E84CF86}"/>
              </a:ext>
            </a:extLst>
          </p:cNvPr>
          <p:cNvSpPr txBox="1"/>
          <p:nvPr/>
        </p:nvSpPr>
        <p:spPr>
          <a:xfrm>
            <a:off x="8412905" y="6209234"/>
            <a:ext cx="3127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</a:t>
            </a:r>
            <a:r>
              <a:rPr lang="de-DE" sz="1200" dirty="0" err="1">
                <a:latin typeface="Lato Light" panose="020F0302020204030203" pitchFamily="34" charset="77"/>
              </a:rPr>
              <a:t>swap_buggy.py</a:t>
            </a:r>
            <a:r>
              <a:rPr lang="de-DE" sz="1200" dirty="0">
                <a:latin typeface="Lato Light" panose="020F0302020204030203" pitchFamily="34" charset="77"/>
              </a:rPr>
              <a:t>, </a:t>
            </a:r>
            <a:r>
              <a:rPr lang="de-DE" sz="1200" dirty="0" err="1">
                <a:latin typeface="Lato Light" panose="020F0302020204030203" pitchFamily="34" charset="77"/>
              </a:rPr>
              <a:t>swap.py</a:t>
            </a:r>
            <a:r>
              <a:rPr lang="de-DE" sz="1200" dirty="0">
                <a:latin typeface="Lato Light" panose="020F0302020204030203" pitchFamily="34" charset="77"/>
              </a:rPr>
              <a:t>, </a:t>
            </a:r>
            <a:r>
              <a:rPr lang="de-DE" sz="1200" dirty="0" err="1">
                <a:latin typeface="Lato Light" panose="020F0302020204030203" pitchFamily="34" charset="77"/>
              </a:rPr>
              <a:t>swap_list.py</a:t>
            </a:r>
            <a:endParaRPr lang="de-DE" sz="1200" dirty="0">
              <a:latin typeface="Lato Light" panose="020F0302020204030203" pitchFamily="34" charset="77"/>
            </a:endParaRPr>
          </a:p>
        </p:txBody>
      </p:sp>
      <p:pic>
        <p:nvPicPr>
          <p:cNvPr id="7" name="Picture 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D423923E-A2F8-EF8E-62A9-3AEC228D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7" t="52875" r="51271" b="25322"/>
          <a:stretch/>
        </p:blipFill>
        <p:spPr>
          <a:xfrm>
            <a:off x="1813300" y="2164379"/>
            <a:ext cx="2565837" cy="11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65E0-6ED5-48BE-DD8B-5E753F7C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6100-0EC4-59BA-CA6C-A5215A141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673816"/>
            <a:ext cx="5578252" cy="3788705"/>
          </a:xfrm>
        </p:spPr>
        <p:txBody>
          <a:bodyPr/>
          <a:lstStyle/>
          <a:p>
            <a:r>
              <a:rPr lang="de-DE" dirty="0"/>
              <a:t>Objekte können mehrere Werte speichern (Liste ist ein Objekt)</a:t>
            </a:r>
          </a:p>
          <a:p>
            <a:r>
              <a:rPr lang="de-DE" dirty="0"/>
              <a:t>Objekte bündeln mehrere Funktionen in einer Variable</a:t>
            </a:r>
          </a:p>
        </p:txBody>
      </p:sp>
      <p:pic>
        <p:nvPicPr>
          <p:cNvPr id="4" name="Picture 4" descr="Replit - Wikipedia">
            <a:extLst>
              <a:ext uri="{FF2B5EF4-FFF2-40B4-BE49-F238E27FC236}">
                <a16:creationId xmlns:a16="http://schemas.microsoft.com/office/drawing/2014/main" id="{F6D5DD31-3552-DAA5-B458-E5768A62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B0CA0-1AFD-D859-2C4F-F987A4FA7D04}"/>
              </a:ext>
            </a:extLst>
          </p:cNvPr>
          <p:cNvSpPr txBox="1"/>
          <p:nvPr/>
        </p:nvSpPr>
        <p:spPr>
          <a:xfrm>
            <a:off x="8002651" y="6209234"/>
            <a:ext cx="342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score2.py, score3.py, score4.py, </a:t>
            </a:r>
            <a:r>
              <a:rPr lang="de-DE" sz="1200" dirty="0" err="1">
                <a:latin typeface="Lato Light" panose="020F0302020204030203" pitchFamily="34" charset="77"/>
              </a:rPr>
              <a:t>names.py</a:t>
            </a:r>
            <a:endParaRPr lang="de-DE" sz="1200" dirty="0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6694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7181-8099-CD05-5E3F-3E98ECB4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Dictionaries</a:t>
            </a:r>
            <a:r>
              <a:rPr lang="de-DE" dirty="0"/>
              <a:t> als Nachschlagewerke</a:t>
            </a: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A6402719-CFA3-A028-27CA-B0128E48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8F9FF-14B6-33AE-795A-9FE632474BE7}"/>
              </a:ext>
            </a:extLst>
          </p:cNvPr>
          <p:cNvSpPr txBox="1"/>
          <p:nvPr/>
        </p:nvSpPr>
        <p:spPr>
          <a:xfrm>
            <a:off x="8824059" y="6209234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phonebook0.py, phonebook1.py</a:t>
            </a:r>
          </a:p>
        </p:txBody>
      </p:sp>
    </p:spTree>
    <p:extLst>
      <p:ext uri="{BB962C8B-B14F-4D97-AF65-F5344CB8AC3E}">
        <p14:creationId xmlns:p14="http://schemas.microsoft.com/office/powerpoint/2010/main" val="482024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4032-3103-7E22-7B84-8B857164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Mehr zu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92E13-9E00-746C-550B-99F9D160D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379348"/>
            <a:ext cx="5578252" cy="4083173"/>
          </a:xfrm>
        </p:spPr>
        <p:txBody>
          <a:bodyPr/>
          <a:lstStyle/>
          <a:p>
            <a:r>
              <a:rPr lang="de-DE" dirty="0"/>
              <a:t>Strings sind Sequenzen aus einzelnen Buchstaben</a:t>
            </a:r>
          </a:p>
          <a:p>
            <a:r>
              <a:rPr lang="de-DE" dirty="0"/>
              <a:t>Strings sind Objekte</a:t>
            </a:r>
          </a:p>
          <a:p>
            <a:r>
              <a:rPr lang="de-DE" dirty="0"/>
              <a:t>Auslesen und Manipulieren von Strings ist ein häufiges Programmierproblem </a:t>
            </a:r>
          </a:p>
        </p:txBody>
      </p:sp>
      <p:pic>
        <p:nvPicPr>
          <p:cNvPr id="4" name="Picture 3" descr="Replit - Wikipedia">
            <a:extLst>
              <a:ext uri="{FF2B5EF4-FFF2-40B4-BE49-F238E27FC236}">
                <a16:creationId xmlns:a16="http://schemas.microsoft.com/office/drawing/2014/main" id="{23076518-BD56-7D3D-6342-07B73BF2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6564A7-2D5B-9F33-0679-431E91BCBB8A}"/>
              </a:ext>
            </a:extLst>
          </p:cNvPr>
          <p:cNvSpPr txBox="1"/>
          <p:nvPr/>
        </p:nvSpPr>
        <p:spPr>
          <a:xfrm>
            <a:off x="9366501" y="6209234"/>
            <a:ext cx="2173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string1.py bis string6.py</a:t>
            </a:r>
          </a:p>
        </p:txBody>
      </p:sp>
    </p:spTree>
    <p:extLst>
      <p:ext uri="{BB962C8B-B14F-4D97-AF65-F5344CB8AC3E}">
        <p14:creationId xmlns:p14="http://schemas.microsoft.com/office/powerpoint/2010/main" val="260773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CD8-AEAA-85E4-C07A-75446749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IP bestimmt die Adresse eines Rechners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722D2-E412-F388-EA95-0B16564D4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182339"/>
            <a:ext cx="5578252" cy="652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3200" dirty="0">
                <a:latin typeface="Source Code Pro" panose="020B0309030403020204" pitchFamily="49" charset="0"/>
                <a:ea typeface="Source Code Pro" panose="020B0309030403020204" pitchFamily="49" charset="0"/>
              </a:rPr>
              <a:t>#.#.#.#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18E05-3516-E49C-236D-B12E2D3F1C6D}"/>
              </a:ext>
            </a:extLst>
          </p:cNvPr>
          <p:cNvSpPr txBox="1">
            <a:spLocks/>
          </p:cNvSpPr>
          <p:nvPr/>
        </p:nvSpPr>
        <p:spPr>
          <a:xfrm>
            <a:off x="517748" y="3690258"/>
            <a:ext cx="5578252" cy="652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sz="3200" dirty="0">
                <a:latin typeface="Source Code Pro" panose="020B0309030403020204" pitchFamily="49" charset="0"/>
                <a:ea typeface="Source Code Pro" panose="020B0309030403020204" pitchFamily="49" charset="0"/>
              </a:rPr>
              <a:t>142.250.186.131</a:t>
            </a:r>
          </a:p>
        </p:txBody>
      </p:sp>
    </p:spTree>
    <p:extLst>
      <p:ext uri="{BB962C8B-B14F-4D97-AF65-F5344CB8AC3E}">
        <p14:creationId xmlns:p14="http://schemas.microsoft.com/office/powerpoint/2010/main" val="492618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8F7B-2DDC-7DD8-1D39-2F103BB9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von der 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40A5B-46F9-C2C6-578F-E40E790DC792}"/>
              </a:ext>
            </a:extLst>
          </p:cNvPr>
          <p:cNvSpPr/>
          <p:nvPr/>
        </p:nvSpPr>
        <p:spPr>
          <a:xfrm>
            <a:off x="517748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latin typeface="Source Code Pro" panose="020B0509030403020204" pitchFamily="49" charset="77"/>
              </a:rPr>
              <a:t>$ python3 argv0.py Markus</a:t>
            </a:r>
          </a:p>
          <a:p>
            <a:r>
              <a:rPr lang="de-DE" dirty="0" err="1">
                <a:latin typeface="Source Code Pro" panose="020B0509030403020204" pitchFamily="49" charset="77"/>
              </a:rPr>
              <a:t>hello</a:t>
            </a:r>
            <a:r>
              <a:rPr lang="de-DE" dirty="0">
                <a:latin typeface="Source Code Pro" panose="020B0509030403020204" pitchFamily="49" charset="77"/>
              </a:rPr>
              <a:t>, Markus</a:t>
            </a:r>
          </a:p>
        </p:txBody>
      </p:sp>
      <p:pic>
        <p:nvPicPr>
          <p:cNvPr id="5" name="Picture 4" descr="Replit - Wikipedia">
            <a:extLst>
              <a:ext uri="{FF2B5EF4-FFF2-40B4-BE49-F238E27FC236}">
                <a16:creationId xmlns:a16="http://schemas.microsoft.com/office/drawing/2014/main" id="{766DB63B-A617-F100-63E4-40FCCB15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824" y="6185647"/>
            <a:ext cx="312644" cy="3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DE1E1-496F-E311-01CF-D4419D108148}"/>
              </a:ext>
            </a:extLst>
          </p:cNvPr>
          <p:cNvSpPr txBox="1"/>
          <p:nvPr/>
        </p:nvSpPr>
        <p:spPr>
          <a:xfrm>
            <a:off x="9366501" y="6209234"/>
            <a:ext cx="1994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ato Light" panose="020F0302020204030203" pitchFamily="34" charset="77"/>
              </a:rPr>
              <a:t>Demo argv0.py bis argv2.py</a:t>
            </a:r>
          </a:p>
        </p:txBody>
      </p:sp>
    </p:spTree>
    <p:extLst>
      <p:ext uri="{BB962C8B-B14F-4D97-AF65-F5344CB8AC3E}">
        <p14:creationId xmlns:p14="http://schemas.microsoft.com/office/powerpoint/2010/main" val="3185532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F991-D0E5-18ED-999F-DEB21187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39CA3-7F26-1A76-85AF-7DAF503FE627}"/>
              </a:ext>
            </a:extLst>
          </p:cNvPr>
          <p:cNvSpPr/>
          <p:nvPr/>
        </p:nvSpPr>
        <p:spPr>
          <a:xfrm>
            <a:off x="517748" y="2252443"/>
            <a:ext cx="3793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Lato Light" panose="020F030202020403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</a:t>
            </a:r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  <a:p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03A07-B302-2EDD-1BCA-408095342322}"/>
              </a:ext>
            </a:extLst>
          </p:cNvPr>
          <p:cNvSpPr/>
          <p:nvPr/>
        </p:nvSpPr>
        <p:spPr>
          <a:xfrm>
            <a:off x="517748" y="33128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400" dirty="0">
                <a:solidFill>
                  <a:schemeClr val="bg2"/>
                </a:solidFill>
                <a:latin typeface="Lato Light" panose="020F030202020403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https://docs.python.org/3/library/stdtypes.html#string-methods</a:t>
            </a:r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  <a:p>
            <a:endParaRPr lang="de-DE" sz="2400" dirty="0">
              <a:solidFill>
                <a:schemeClr val="bg2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434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1709-815C-90F1-C470-5CD7D184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TCP beschreibt welcher Dienst auf einem Rechner genutzt werden soll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A5AA-1E17-12D1-AA1B-F01440F2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33303"/>
            <a:ext cx="5578252" cy="388191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80 HTTP</a:t>
            </a:r>
          </a:p>
          <a:p>
            <a:pPr marL="0" indent="0">
              <a:buNone/>
            </a:pPr>
            <a:r>
              <a:rPr lang="en-DE" dirty="0"/>
              <a:t>443 HTTPS</a:t>
            </a:r>
          </a:p>
          <a:p>
            <a:pPr marL="0" indent="0">
              <a:buNone/>
            </a:pPr>
            <a:r>
              <a:rPr lang="en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747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C8F-5BCB-78DD-76CD-5AAF71C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DE" dirty="0"/>
              <a:t>Größere Nachrichten müssen in Pakete unterteilt werden</a:t>
            </a:r>
          </a:p>
        </p:txBody>
      </p:sp>
      <p:pic>
        <p:nvPicPr>
          <p:cNvPr id="1026" name="Picture 2" descr="Russian blue cat wearing yellow sunglasses">
            <a:extLst>
              <a:ext uri="{FF2B5EF4-FFF2-40B4-BE49-F238E27FC236}">
                <a16:creationId xmlns:a16="http://schemas.microsoft.com/office/drawing/2014/main" id="{5E7A1B5F-1564-8CFB-6329-920AF393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28" y="1861457"/>
            <a:ext cx="25725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2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3EEB-B0EC-5955-46F8-EB83EE7F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IP Adressen kann man sich schlecht merken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70A047-5303-52BA-2CF9-22C71152FDD5}"/>
              </a:ext>
            </a:extLst>
          </p:cNvPr>
          <p:cNvCxnSpPr>
            <a:cxnSpLocks/>
          </p:cNvCxnSpPr>
          <p:nvPr/>
        </p:nvCxnSpPr>
        <p:spPr>
          <a:xfrm>
            <a:off x="424070" y="1868557"/>
            <a:ext cx="462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1FB37-12B9-E535-2320-BE378E5F214A}"/>
              </a:ext>
            </a:extLst>
          </p:cNvPr>
          <p:cNvCxnSpPr>
            <a:cxnSpLocks/>
          </p:cNvCxnSpPr>
          <p:nvPr/>
        </p:nvCxnSpPr>
        <p:spPr>
          <a:xfrm rot="5400000">
            <a:off x="424070" y="3647661"/>
            <a:ext cx="462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2A5914-08FF-F6C8-41CE-C8746C718CE1}"/>
              </a:ext>
            </a:extLst>
          </p:cNvPr>
          <p:cNvSpPr txBox="1"/>
          <p:nvPr/>
        </p:nvSpPr>
        <p:spPr>
          <a:xfrm>
            <a:off x="371061" y="1417191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Domain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E6886-8B5B-7F90-CBDA-8A04B909B2F5}"/>
              </a:ext>
            </a:extLst>
          </p:cNvPr>
          <p:cNvSpPr txBox="1"/>
          <p:nvPr/>
        </p:nvSpPr>
        <p:spPr>
          <a:xfrm>
            <a:off x="2895600" y="141719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IP-Adresse</a:t>
            </a:r>
          </a:p>
        </p:txBody>
      </p:sp>
    </p:spTree>
    <p:extLst>
      <p:ext uri="{BB962C8B-B14F-4D97-AF65-F5344CB8AC3E}">
        <p14:creationId xmlns:p14="http://schemas.microsoft.com/office/powerpoint/2010/main" val="5216589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6381</TotalTime>
  <Words>2127</Words>
  <Application>Microsoft Macintosh PowerPoint</Application>
  <PresentationFormat>Widescreen</PresentationFormat>
  <Paragraphs>395</Paragraphs>
  <Slides>61</Slides>
  <Notes>16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Arial</vt:lpstr>
      <vt:lpstr>Bahnschrift Light</vt:lpstr>
      <vt:lpstr>Calibri</vt:lpstr>
      <vt:lpstr>Chakra Petch SemiBold</vt:lpstr>
      <vt:lpstr>Lato</vt:lpstr>
      <vt:lpstr>Lato Light</vt:lpstr>
      <vt:lpstr>Roboto</vt:lpstr>
      <vt:lpstr>Roboto Light</vt:lpstr>
      <vt:lpstr>Source Code Pro</vt:lpstr>
      <vt:lpstr>SourceCodePro</vt:lpstr>
      <vt:lpstr>Trebuchet MS</vt:lpstr>
      <vt:lpstr>Wingdings</vt:lpstr>
      <vt:lpstr>Office</vt:lpstr>
      <vt:lpstr>think-cell Slide</vt:lpstr>
      <vt:lpstr>Challenge: Web Internet</vt:lpstr>
      <vt:lpstr>Arpanet als erstes Netzwerk miteinander kommunizierender Rechner</vt:lpstr>
      <vt:lpstr>Heutiges Internet als Weiterentwicklung des Arpanet</vt:lpstr>
      <vt:lpstr>Das Internet</vt:lpstr>
      <vt:lpstr>PowerPoint Presentation</vt:lpstr>
      <vt:lpstr>IP bestimmt die Adresse eines Rechners</vt:lpstr>
      <vt:lpstr>TCP beschreibt welcher Dienst auf einem Rechner genutzt werden soll</vt:lpstr>
      <vt:lpstr>Größere Nachrichten müssen in Pakete unterteilt werden</vt:lpstr>
      <vt:lpstr>IP Adressen kann man sich schlecht merken</vt:lpstr>
      <vt:lpstr>URLs sind Adressen von Rechnern, die man in die Adresszeile eines Browsers eingeben kann</vt:lpstr>
      <vt:lpstr>URLs sind Adressen von Rechnern, die man in die Adresszeile eines Browsers eingeben kann</vt:lpstr>
      <vt:lpstr>URLs sind Adressen von Rechnern, die man in die Adresszeile eines Browsers eingeben kann</vt:lpstr>
      <vt:lpstr>URLs sind Adressen von Rechnern, die man in die Adresszeile eines Browsers eingeben kann</vt:lpstr>
      <vt:lpstr>URLs sind Adressen von Rechnern, die man in die Adresszeile eines Browsers eingeben kann</vt:lpstr>
      <vt:lpstr>Daten können per http über GET und POST übertragen werden</vt:lpstr>
      <vt:lpstr>GET-Request</vt:lpstr>
      <vt:lpstr>Response</vt:lpstr>
      <vt:lpstr>HTTP Statuscodes</vt:lpstr>
      <vt:lpstr>PowerPoint Presentation</vt:lpstr>
      <vt:lpstr>Challenge: Web HTML</vt:lpstr>
      <vt:lpstr>PowerPoint Presentation</vt:lpstr>
      <vt:lpstr>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Daten übertragen - URL-Parameter mit GET</vt:lpstr>
      <vt:lpstr>Daten übertragen - URL-Parameter mit GET</vt:lpstr>
      <vt:lpstr>PowerPoint Presentation</vt:lpstr>
      <vt:lpstr>Challenge: Web CSS</vt:lpstr>
      <vt:lpstr>CSS bestimmt Optik und Layout von Webseiten</vt:lpstr>
      <vt:lpstr>Frameworks</vt:lpstr>
      <vt:lpstr>PowerPoint Presentation</vt:lpstr>
      <vt:lpstr>Challenge: Web JavaScript</vt:lpstr>
      <vt:lpstr>Webseiten interaktiv gestalten mit JavaScript</vt:lpstr>
      <vt:lpstr>JavaScript</vt:lpstr>
      <vt:lpstr>JavaScript</vt:lpstr>
      <vt:lpstr>JavaScript</vt:lpstr>
      <vt:lpstr>JavaScript</vt:lpstr>
      <vt:lpstr>JavaScript</vt:lpstr>
      <vt:lpstr>PowerPoint Presentation</vt:lpstr>
      <vt:lpstr>ANHANG</vt:lpstr>
      <vt:lpstr>PowerPoint Presentation</vt:lpstr>
      <vt:lpstr>Debugging</vt:lpstr>
      <vt:lpstr>Quietscheenten-Debugging</vt:lpstr>
      <vt:lpstr>Listen Wenn einzelne Variablen nicht reichen</vt:lpstr>
      <vt:lpstr>Vertauschen von Variablenwerten</vt:lpstr>
      <vt:lpstr>Objekte</vt:lpstr>
      <vt:lpstr>Dictionaries als Nachschlagewerke</vt:lpstr>
      <vt:lpstr>Mehr zu Strings</vt:lpstr>
      <vt:lpstr>Parameter von der Shell</vt:lpstr>
      <vt:lpstr>Dokumentation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81</cp:revision>
  <dcterms:created xsi:type="dcterms:W3CDTF">2022-02-03T14:23:38Z</dcterms:created>
  <dcterms:modified xsi:type="dcterms:W3CDTF">2022-07-15T12:23:36Z</dcterms:modified>
  <cp:category/>
</cp:coreProperties>
</file>